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65" r:id="rId2"/>
    <p:sldId id="267" r:id="rId3"/>
    <p:sldId id="268" r:id="rId4"/>
    <p:sldId id="274" r:id="rId5"/>
    <p:sldId id="269" r:id="rId6"/>
    <p:sldId id="270" r:id="rId7"/>
    <p:sldId id="272" r:id="rId8"/>
    <p:sldId id="273" r:id="rId9"/>
    <p:sldId id="275" r:id="rId10"/>
    <p:sldId id="276" r:id="rId11"/>
    <p:sldId id="277" r:id="rId12"/>
    <p:sldId id="278" r:id="rId13"/>
    <p:sldId id="281" r:id="rId14"/>
    <p:sldId id="284" r:id="rId15"/>
    <p:sldId id="279" r:id="rId16"/>
    <p:sldId id="280" r:id="rId17"/>
    <p:sldId id="283" r:id="rId18"/>
    <p:sldId id="282" r:id="rId19"/>
    <p:sldId id="285" r:id="rId20"/>
    <p:sldId id="286" r:id="rId21"/>
    <p:sldId id="287" r:id="rId22"/>
    <p:sldId id="288" r:id="rId23"/>
    <p:sldId id="307" r:id="rId24"/>
    <p:sldId id="289" r:id="rId25"/>
    <p:sldId id="290" r:id="rId26"/>
    <p:sldId id="292" r:id="rId27"/>
    <p:sldId id="293" r:id="rId28"/>
    <p:sldId id="294" r:id="rId29"/>
    <p:sldId id="295" r:id="rId30"/>
    <p:sldId id="296" r:id="rId31"/>
    <p:sldId id="298" r:id="rId32"/>
    <p:sldId id="299" r:id="rId33"/>
    <p:sldId id="297" r:id="rId34"/>
    <p:sldId id="301" r:id="rId35"/>
    <p:sldId id="300" r:id="rId36"/>
    <p:sldId id="309" r:id="rId37"/>
    <p:sldId id="302" r:id="rId38"/>
    <p:sldId id="303" r:id="rId39"/>
    <p:sldId id="304" r:id="rId40"/>
    <p:sldId id="308" r:id="rId41"/>
    <p:sldId id="305" r:id="rId42"/>
    <p:sldId id="306" r:id="rId43"/>
    <p:sldId id="310"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2" autoAdjust="0"/>
    <p:restoredTop sz="90409" autoAdjust="0"/>
  </p:normalViewPr>
  <p:slideViewPr>
    <p:cSldViewPr>
      <p:cViewPr>
        <p:scale>
          <a:sx n="70" d="100"/>
          <a:sy n="70" d="100"/>
        </p:scale>
        <p:origin x="-137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6F62702-0831-4768-BE81-F1D57A241848}" type="datetimeFigureOut">
              <a:rPr lang="en-US" smtClean="0"/>
              <a:t>10/24/2014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E3E137-B06E-4E21-B62D-F7191C6515AE}" type="slidenum">
              <a:rPr lang="en-US" smtClean="0"/>
              <a:t>‹#›</a:t>
            </a:fld>
            <a:endParaRPr lang="en-US" dirty="0"/>
          </a:p>
        </p:txBody>
      </p:sp>
    </p:spTree>
    <p:extLst>
      <p:ext uri="{BB962C8B-B14F-4D97-AF65-F5344CB8AC3E}">
        <p14:creationId xmlns:p14="http://schemas.microsoft.com/office/powerpoint/2010/main" val="120486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chemistry people, on valence and conduction bands, think orbitals</a:t>
            </a:r>
            <a:endParaRPr lang="en-US" dirty="0"/>
          </a:p>
        </p:txBody>
      </p:sp>
      <p:sp>
        <p:nvSpPr>
          <p:cNvPr id="4" name="Slide Number Placeholder 3"/>
          <p:cNvSpPr>
            <a:spLocks noGrp="1"/>
          </p:cNvSpPr>
          <p:nvPr>
            <p:ph type="sldNum" sz="quarter" idx="10"/>
          </p:nvPr>
        </p:nvSpPr>
        <p:spPr/>
        <p:txBody>
          <a:bodyPr/>
          <a:lstStyle/>
          <a:p>
            <a:fld id="{3DE3E137-B06E-4E21-B62D-F7191C6515AE}" type="slidenum">
              <a:rPr lang="en-US" smtClean="0"/>
              <a:t>3</a:t>
            </a:fld>
            <a:endParaRPr lang="en-US" dirty="0"/>
          </a:p>
        </p:txBody>
      </p:sp>
    </p:spTree>
    <p:extLst>
      <p:ext uri="{BB962C8B-B14F-4D97-AF65-F5344CB8AC3E}">
        <p14:creationId xmlns:p14="http://schemas.microsoft.com/office/powerpoint/2010/main" val="3964828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Lambda 950 UV/Vis Spectrometer, PerkinElmer UV </a:t>
            </a:r>
            <a:r>
              <a:rPr lang="en-US" dirty="0" err="1" smtClean="0"/>
              <a:t>Winlab</a:t>
            </a:r>
            <a:r>
              <a:rPr lang="en-US" dirty="0" smtClean="0"/>
              <a:t> software</a:t>
            </a:r>
          </a:p>
        </p:txBody>
      </p:sp>
      <p:sp>
        <p:nvSpPr>
          <p:cNvPr id="4" name="Slide Number Placeholder 3"/>
          <p:cNvSpPr>
            <a:spLocks noGrp="1"/>
          </p:cNvSpPr>
          <p:nvPr>
            <p:ph type="sldNum" sz="quarter" idx="10"/>
          </p:nvPr>
        </p:nvSpPr>
        <p:spPr/>
        <p:txBody>
          <a:bodyPr/>
          <a:lstStyle/>
          <a:p>
            <a:fld id="{3DE3E137-B06E-4E21-B62D-F7191C6515AE}" type="slidenum">
              <a:rPr lang="en-US" smtClean="0"/>
              <a:t>28</a:t>
            </a:fld>
            <a:endParaRPr lang="en-US" dirty="0"/>
          </a:p>
        </p:txBody>
      </p:sp>
    </p:spTree>
    <p:extLst>
      <p:ext uri="{BB962C8B-B14F-4D97-AF65-F5344CB8AC3E}">
        <p14:creationId xmlns:p14="http://schemas.microsoft.com/office/powerpoint/2010/main" val="1656712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Alpha- relative decrease of the photon energy along</a:t>
            </a:r>
            <a:r>
              <a:rPr lang="en-US" baseline="0" dirty="0" smtClean="0"/>
              <a:t> the propagation path</a:t>
            </a:r>
            <a:endParaRPr lang="en-US" dirty="0"/>
          </a:p>
        </p:txBody>
      </p:sp>
      <p:sp>
        <p:nvSpPr>
          <p:cNvPr id="4" name="Slide Number Placeholder 3"/>
          <p:cNvSpPr>
            <a:spLocks noGrp="1"/>
          </p:cNvSpPr>
          <p:nvPr>
            <p:ph type="sldNum" sz="quarter" idx="10"/>
          </p:nvPr>
        </p:nvSpPr>
        <p:spPr/>
        <p:txBody>
          <a:bodyPr/>
          <a:lstStyle/>
          <a:p>
            <a:fld id="{3DE3E137-B06E-4E21-B62D-F7191C6515AE}" type="slidenum">
              <a:rPr lang="en-US" smtClean="0"/>
              <a:t>29</a:t>
            </a:fld>
            <a:endParaRPr lang="en-US" dirty="0"/>
          </a:p>
        </p:txBody>
      </p:sp>
    </p:spTree>
    <p:extLst>
      <p:ext uri="{BB962C8B-B14F-4D97-AF65-F5344CB8AC3E}">
        <p14:creationId xmlns:p14="http://schemas.microsoft.com/office/powerpoint/2010/main" val="2197538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plot (alpha*</a:t>
            </a:r>
            <a:r>
              <a:rPr lang="en-US" dirty="0" err="1" smtClean="0"/>
              <a:t>hv</a:t>
            </a:r>
            <a:r>
              <a:rPr lang="en-US" dirty="0" smtClean="0"/>
              <a:t>)^(1/r)</a:t>
            </a:r>
            <a:r>
              <a:rPr lang="en-US" baseline="0" dirty="0" smtClean="0"/>
              <a:t> where in our case r = ½ vs. eV (photon energy)</a:t>
            </a:r>
            <a:endParaRPr lang="en-US" dirty="0"/>
          </a:p>
        </p:txBody>
      </p:sp>
      <p:sp>
        <p:nvSpPr>
          <p:cNvPr id="4" name="Slide Number Placeholder 3"/>
          <p:cNvSpPr>
            <a:spLocks noGrp="1"/>
          </p:cNvSpPr>
          <p:nvPr>
            <p:ph type="sldNum" sz="quarter" idx="10"/>
          </p:nvPr>
        </p:nvSpPr>
        <p:spPr/>
        <p:txBody>
          <a:bodyPr/>
          <a:lstStyle/>
          <a:p>
            <a:fld id="{3DE3E137-B06E-4E21-B62D-F7191C6515AE}" type="slidenum">
              <a:rPr lang="en-US" smtClean="0"/>
              <a:t>34</a:t>
            </a:fld>
            <a:endParaRPr lang="en-US" dirty="0"/>
          </a:p>
        </p:txBody>
      </p:sp>
    </p:spTree>
    <p:extLst>
      <p:ext uri="{BB962C8B-B14F-4D97-AF65-F5344CB8AC3E}">
        <p14:creationId xmlns:p14="http://schemas.microsoft.com/office/powerpoint/2010/main" val="3479381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Material is direct if Direct Band Gap is smaller than Indirect, and the Indirect can’t actually be calculated experimentally.</a:t>
            </a:r>
            <a:r>
              <a:rPr lang="en-US" baseline="0" dirty="0" smtClean="0"/>
              <a:t> We know monolayers to only be direct. Can see </a:t>
            </a:r>
            <a:r>
              <a:rPr lang="en-US" baseline="0" dirty="0" err="1" smtClean="0"/>
              <a:t>exiton</a:t>
            </a:r>
            <a:r>
              <a:rPr lang="en-US" baseline="0" dirty="0" smtClean="0"/>
              <a:t> because we have a single layer film, if it were bulk, we would not be able to see this.</a:t>
            </a:r>
            <a:endParaRPr lang="en-US" dirty="0" smtClean="0"/>
          </a:p>
        </p:txBody>
      </p:sp>
      <p:sp>
        <p:nvSpPr>
          <p:cNvPr id="4" name="Slide Number Placeholder 3"/>
          <p:cNvSpPr>
            <a:spLocks noGrp="1"/>
          </p:cNvSpPr>
          <p:nvPr>
            <p:ph type="sldNum" sz="quarter" idx="10"/>
          </p:nvPr>
        </p:nvSpPr>
        <p:spPr/>
        <p:txBody>
          <a:bodyPr/>
          <a:lstStyle/>
          <a:p>
            <a:fld id="{3DE3E137-B06E-4E21-B62D-F7191C6515AE}" type="slidenum">
              <a:rPr lang="en-US" smtClean="0"/>
              <a:t>37</a:t>
            </a:fld>
            <a:endParaRPr lang="en-US" dirty="0"/>
          </a:p>
        </p:txBody>
      </p:sp>
    </p:spTree>
    <p:extLst>
      <p:ext uri="{BB962C8B-B14F-4D97-AF65-F5344CB8AC3E}">
        <p14:creationId xmlns:p14="http://schemas.microsoft.com/office/powerpoint/2010/main" val="3323113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Material</a:t>
            </a:r>
            <a:r>
              <a:rPr lang="en-US" baseline="0" dirty="0" smtClean="0"/>
              <a:t> is direct if Direct Band Gap is smaller than Indirect, and the Indirect can’t actually be calculated experimentally. Indirect transition changes momentum, direct transition only changes energy. Phonon </a:t>
            </a:r>
            <a:r>
              <a:rPr lang="en-US" baseline="0" dirty="0" err="1" smtClean="0"/>
              <a:t>tranfers</a:t>
            </a:r>
            <a:r>
              <a:rPr lang="en-US" baseline="0" dirty="0" smtClean="0"/>
              <a:t> momentum to electron in Indirect transition. </a:t>
            </a:r>
            <a:endParaRPr lang="en-US" dirty="0"/>
          </a:p>
        </p:txBody>
      </p:sp>
      <p:sp>
        <p:nvSpPr>
          <p:cNvPr id="4" name="Slide Number Placeholder 3"/>
          <p:cNvSpPr>
            <a:spLocks noGrp="1"/>
          </p:cNvSpPr>
          <p:nvPr>
            <p:ph type="sldNum" sz="quarter" idx="10"/>
          </p:nvPr>
        </p:nvSpPr>
        <p:spPr/>
        <p:txBody>
          <a:bodyPr/>
          <a:lstStyle/>
          <a:p>
            <a:fld id="{3DE3E137-B06E-4E21-B62D-F7191C6515AE}" type="slidenum">
              <a:rPr lang="en-US" smtClean="0"/>
              <a:t>6</a:t>
            </a:fld>
            <a:endParaRPr lang="en-US" dirty="0"/>
          </a:p>
        </p:txBody>
      </p:sp>
    </p:spTree>
    <p:extLst>
      <p:ext uri="{BB962C8B-B14F-4D97-AF65-F5344CB8AC3E}">
        <p14:creationId xmlns:p14="http://schemas.microsoft.com/office/powerpoint/2010/main" val="3036419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a:t>
            </a:r>
            <a:r>
              <a:rPr lang="en-US" baseline="0" dirty="0" smtClean="0"/>
              <a:t> I call this Piranha?</a:t>
            </a:r>
            <a:endParaRPr lang="en-US" dirty="0"/>
          </a:p>
        </p:txBody>
      </p:sp>
      <p:sp>
        <p:nvSpPr>
          <p:cNvPr id="4" name="Slide Number Placeholder 3"/>
          <p:cNvSpPr>
            <a:spLocks noGrp="1"/>
          </p:cNvSpPr>
          <p:nvPr>
            <p:ph type="sldNum" sz="quarter" idx="10"/>
          </p:nvPr>
        </p:nvSpPr>
        <p:spPr/>
        <p:txBody>
          <a:bodyPr/>
          <a:lstStyle/>
          <a:p>
            <a:fld id="{3DE3E137-B06E-4E21-B62D-F7191C6515AE}" type="slidenum">
              <a:rPr lang="en-US" smtClean="0"/>
              <a:t>10</a:t>
            </a:fld>
            <a:endParaRPr lang="en-US" dirty="0"/>
          </a:p>
        </p:txBody>
      </p:sp>
    </p:spTree>
    <p:extLst>
      <p:ext uri="{BB962C8B-B14F-4D97-AF65-F5344CB8AC3E}">
        <p14:creationId xmlns:p14="http://schemas.microsoft.com/office/powerpoint/2010/main" val="3715057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Series A</a:t>
            </a:r>
            <a:r>
              <a:rPr lang="en-US" baseline="0" dirty="0" smtClean="0"/>
              <a:t> and B are stacked and in plane, series A with a lot of alloying, series B with little to no alloying</a:t>
            </a:r>
            <a:endParaRPr lang="en-US" dirty="0"/>
          </a:p>
        </p:txBody>
      </p:sp>
      <p:sp>
        <p:nvSpPr>
          <p:cNvPr id="4" name="Slide Number Placeholder 3"/>
          <p:cNvSpPr>
            <a:spLocks noGrp="1"/>
          </p:cNvSpPr>
          <p:nvPr>
            <p:ph type="sldNum" sz="quarter" idx="10"/>
          </p:nvPr>
        </p:nvSpPr>
        <p:spPr/>
        <p:txBody>
          <a:bodyPr/>
          <a:lstStyle/>
          <a:p>
            <a:fld id="{3DE3E137-B06E-4E21-B62D-F7191C6515AE}" type="slidenum">
              <a:rPr lang="en-US" smtClean="0"/>
              <a:t>14</a:t>
            </a:fld>
            <a:endParaRPr lang="en-US" dirty="0"/>
          </a:p>
        </p:txBody>
      </p:sp>
    </p:spTree>
    <p:extLst>
      <p:ext uri="{BB962C8B-B14F-4D97-AF65-F5344CB8AC3E}">
        <p14:creationId xmlns:p14="http://schemas.microsoft.com/office/powerpoint/2010/main" val="1087088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Series</a:t>
            </a:r>
            <a:r>
              <a:rPr lang="en-US" baseline="0" dirty="0" smtClean="0"/>
              <a:t> C are purely stacked </a:t>
            </a:r>
            <a:r>
              <a:rPr lang="en-US" baseline="0" dirty="0" err="1" smtClean="0"/>
              <a:t>heterostructures</a:t>
            </a:r>
            <a:r>
              <a:rPr lang="en-US" baseline="0" dirty="0" smtClean="0"/>
              <a:t> with no alloying</a:t>
            </a:r>
            <a:endParaRPr lang="en-US" dirty="0"/>
          </a:p>
        </p:txBody>
      </p:sp>
      <p:sp>
        <p:nvSpPr>
          <p:cNvPr id="4" name="Slide Number Placeholder 3"/>
          <p:cNvSpPr>
            <a:spLocks noGrp="1"/>
          </p:cNvSpPr>
          <p:nvPr>
            <p:ph type="sldNum" sz="quarter" idx="10"/>
          </p:nvPr>
        </p:nvSpPr>
        <p:spPr/>
        <p:txBody>
          <a:bodyPr/>
          <a:lstStyle/>
          <a:p>
            <a:fld id="{3DE3E137-B06E-4E21-B62D-F7191C6515AE}" type="slidenum">
              <a:rPr lang="en-US" smtClean="0"/>
              <a:t>18</a:t>
            </a:fld>
            <a:endParaRPr lang="en-US" dirty="0"/>
          </a:p>
        </p:txBody>
      </p:sp>
    </p:spTree>
    <p:extLst>
      <p:ext uri="{BB962C8B-B14F-4D97-AF65-F5344CB8AC3E}">
        <p14:creationId xmlns:p14="http://schemas.microsoft.com/office/powerpoint/2010/main" val="2782311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 up next to series A and B</a:t>
            </a:r>
            <a:endParaRPr lang="en-US" dirty="0"/>
          </a:p>
        </p:txBody>
      </p:sp>
      <p:sp>
        <p:nvSpPr>
          <p:cNvPr id="4" name="Slide Number Placeholder 3"/>
          <p:cNvSpPr>
            <a:spLocks noGrp="1"/>
          </p:cNvSpPr>
          <p:nvPr>
            <p:ph type="sldNum" sz="quarter" idx="10"/>
          </p:nvPr>
        </p:nvSpPr>
        <p:spPr/>
        <p:txBody>
          <a:bodyPr/>
          <a:lstStyle/>
          <a:p>
            <a:fld id="{3DE3E137-B06E-4E21-B62D-F7191C6515AE}" type="slidenum">
              <a:rPr lang="en-US" smtClean="0"/>
              <a:t>20</a:t>
            </a:fld>
            <a:endParaRPr lang="en-US" dirty="0"/>
          </a:p>
        </p:txBody>
      </p:sp>
    </p:spTree>
    <p:extLst>
      <p:ext uri="{BB962C8B-B14F-4D97-AF65-F5344CB8AC3E}">
        <p14:creationId xmlns:p14="http://schemas.microsoft.com/office/powerpoint/2010/main" val="1884036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example of mode shift from Mo multiple layer problems</a:t>
            </a:r>
            <a:endParaRPr lang="en-US" dirty="0"/>
          </a:p>
        </p:txBody>
      </p:sp>
      <p:sp>
        <p:nvSpPr>
          <p:cNvPr id="4" name="Slide Number Placeholder 3"/>
          <p:cNvSpPr>
            <a:spLocks noGrp="1"/>
          </p:cNvSpPr>
          <p:nvPr>
            <p:ph type="sldNum" sz="quarter" idx="10"/>
          </p:nvPr>
        </p:nvSpPr>
        <p:spPr/>
        <p:txBody>
          <a:bodyPr/>
          <a:lstStyle/>
          <a:p>
            <a:fld id="{3DE3E137-B06E-4E21-B62D-F7191C6515AE}" type="slidenum">
              <a:rPr lang="en-US" smtClean="0"/>
              <a:t>22</a:t>
            </a:fld>
            <a:endParaRPr lang="en-US" dirty="0"/>
          </a:p>
        </p:txBody>
      </p:sp>
    </p:spTree>
    <p:extLst>
      <p:ext uri="{BB962C8B-B14F-4D97-AF65-F5344CB8AC3E}">
        <p14:creationId xmlns:p14="http://schemas.microsoft.com/office/powerpoint/2010/main" val="576813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in this example,</a:t>
            </a:r>
            <a:r>
              <a:rPr lang="en-US" baseline="0" dirty="0" smtClean="0"/>
              <a:t> Mo is in bulk (not single layer), but this is used to clearly show effects of alloying</a:t>
            </a:r>
            <a:endParaRPr lang="en-US" dirty="0" smtClean="0"/>
          </a:p>
        </p:txBody>
      </p:sp>
      <p:sp>
        <p:nvSpPr>
          <p:cNvPr id="4" name="Slide Number Placeholder 3"/>
          <p:cNvSpPr>
            <a:spLocks noGrp="1"/>
          </p:cNvSpPr>
          <p:nvPr>
            <p:ph type="sldNum" sz="quarter" idx="10"/>
          </p:nvPr>
        </p:nvSpPr>
        <p:spPr/>
        <p:txBody>
          <a:bodyPr/>
          <a:lstStyle/>
          <a:p>
            <a:fld id="{3DE3E137-B06E-4E21-B62D-F7191C6515AE}" type="slidenum">
              <a:rPr lang="en-US" smtClean="0"/>
              <a:t>24</a:t>
            </a:fld>
            <a:endParaRPr lang="en-US" dirty="0"/>
          </a:p>
        </p:txBody>
      </p:sp>
    </p:spTree>
    <p:extLst>
      <p:ext uri="{BB962C8B-B14F-4D97-AF65-F5344CB8AC3E}">
        <p14:creationId xmlns:p14="http://schemas.microsoft.com/office/powerpoint/2010/main" val="69258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see properties of alloying in Series A, a little bit </a:t>
            </a:r>
            <a:r>
              <a:rPr lang="en-US" smtClean="0"/>
              <a:t>in Series </a:t>
            </a:r>
            <a:r>
              <a:rPr lang="en-US" dirty="0" smtClean="0"/>
              <a:t>B, and none in Series C</a:t>
            </a:r>
            <a:endParaRPr lang="en-US" dirty="0"/>
          </a:p>
        </p:txBody>
      </p:sp>
      <p:sp>
        <p:nvSpPr>
          <p:cNvPr id="4" name="Slide Number Placeholder 3"/>
          <p:cNvSpPr>
            <a:spLocks noGrp="1"/>
          </p:cNvSpPr>
          <p:nvPr>
            <p:ph type="sldNum" sz="quarter" idx="10"/>
          </p:nvPr>
        </p:nvSpPr>
        <p:spPr/>
        <p:txBody>
          <a:bodyPr/>
          <a:lstStyle/>
          <a:p>
            <a:fld id="{3DE3E137-B06E-4E21-B62D-F7191C6515AE}" type="slidenum">
              <a:rPr lang="en-US" smtClean="0"/>
              <a:t>25</a:t>
            </a:fld>
            <a:endParaRPr lang="en-US" dirty="0"/>
          </a:p>
        </p:txBody>
      </p:sp>
    </p:spTree>
    <p:extLst>
      <p:ext uri="{BB962C8B-B14F-4D97-AF65-F5344CB8AC3E}">
        <p14:creationId xmlns:p14="http://schemas.microsoft.com/office/powerpoint/2010/main" val="1766257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422030" y="1371600"/>
            <a:ext cx="8229600" cy="1828800"/>
          </a:xfrm>
        </p:spPr>
        <p:txBody>
          <a:bodyPr vert="horz" lIns="45720" tIns="0" rIns="45720" bIns="0" anchor="b">
            <a:normAutofit/>
            <a:scene3d>
              <a:camera prst="orthographicFront"/>
              <a:lightRig rig="soft" dir="t">
                <a:rot lat="0" lon="0" rev="17220000"/>
              </a:lightRig>
            </a:scene3d>
            <a:sp3d prstMaterial="softEdge">
              <a:bevelT w="38100" h="38100"/>
            </a:sp3d>
          </a:bodyPr>
          <a:lstStyle>
            <a:lvl1pPr>
              <a:defRPr sz="48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63F2F449-E643-4411-A4D9-399B269D9684}" type="datetimeFigureOut">
              <a:rPr lang="en-US" smtClean="0"/>
              <a:t>10/24/2014</a:t>
            </a:fld>
            <a:endParaRPr lang="en-US" dirty="0"/>
          </a:p>
        </p:txBody>
      </p:sp>
      <p:sp>
        <p:nvSpPr>
          <p:cNvPr id="17" name="Footer Placeholder 16"/>
          <p:cNvSpPr>
            <a:spLocks noGrp="1"/>
          </p:cNvSpPr>
          <p:nvPr>
            <p:ph type="ftr" sz="quarter" idx="11"/>
          </p:nvPr>
        </p:nvSpPr>
        <p:spPr/>
        <p:txBody>
          <a:bodyPr/>
          <a:lstStyle/>
          <a:p>
            <a:endParaRPr lang="en-US" dirty="0"/>
          </a:p>
        </p:txBody>
      </p:sp>
      <p:sp>
        <p:nvSpPr>
          <p:cNvPr id="29" name="Slide Number Placeholder 28"/>
          <p:cNvSpPr>
            <a:spLocks noGrp="1"/>
          </p:cNvSpPr>
          <p:nvPr>
            <p:ph type="sldNum" sz="quarter" idx="12"/>
          </p:nvPr>
        </p:nvSpPr>
        <p:spPr/>
        <p:txBody>
          <a:bodyPr/>
          <a:lstStyle/>
          <a:p>
            <a:fld id="{B6A51886-1C6D-4AF7-9E6E-5DDDA84BA0B7}" type="slidenum">
              <a:rPr lang="en-US" smtClean="0"/>
              <a:t>‹#›</a:t>
            </a:fld>
            <a:endParaRPr lang="en-US" dirty="0"/>
          </a:p>
        </p:txBody>
      </p:sp>
      <p:sp>
        <p:nvSpPr>
          <p:cNvPr id="9" name="Subtitle 8"/>
          <p:cNvSpPr>
            <a:spLocks noGrp="1"/>
          </p:cNvSpPr>
          <p:nvPr>
            <p:ph type="subTitle" idx="1"/>
          </p:nvPr>
        </p:nvSpPr>
        <p:spPr>
          <a:xfrm>
            <a:off x="1371600" y="3331698"/>
            <a:ext cx="6400800" cy="1752600"/>
          </a:xfrm>
        </p:spPr>
        <p:txBody>
          <a:bodyPr/>
          <a:lstStyle>
            <a:lvl1pPr marL="0" indent="0" algn="ct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3F2F449-E643-4411-A4D9-399B269D9684}" type="datetimeFigureOut">
              <a:rPr lang="en-US" smtClean="0"/>
              <a:t>10/24/2014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A51886-1C6D-4AF7-9E6E-5DDDA84BA0B7}"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3F2F449-E643-4411-A4D9-399B269D9684}" type="datetimeFigureOut">
              <a:rPr lang="en-US" smtClean="0"/>
              <a:t>10/24/2014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A51886-1C6D-4AF7-9E6E-5DDDA84BA0B7}"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3F2F449-E643-4411-A4D9-399B269D9684}" type="datetimeFigureOut">
              <a:rPr lang="en-US" smtClean="0"/>
              <a:t>10/24/2014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A51886-1C6D-4AF7-9E6E-5DDDA84BA0B7}"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609600"/>
            <a:ext cx="7086600" cy="182880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48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600200" y="2507786"/>
            <a:ext cx="7086600" cy="1509712"/>
          </a:xfrm>
        </p:spPr>
        <p:txBody>
          <a:bodyPr anchor="t"/>
          <a:lstStyle>
            <a:lvl1pPr marL="73152" indent="0" algn="l">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3F2F449-E643-4411-A4D9-399B269D9684}" type="datetimeFigureOut">
              <a:rPr lang="en-US" smtClean="0"/>
              <a:t>10/24/2014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924800" y="6416675"/>
            <a:ext cx="762000" cy="365125"/>
          </a:xfrm>
        </p:spPr>
        <p:txBody>
          <a:bodyPr/>
          <a:lstStyle/>
          <a:p>
            <a:fld id="{B6A51886-1C6D-4AF7-9E6E-5DDDA84BA0B7}" type="slidenum">
              <a:rPr lang="en-US" smtClean="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00200"/>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3F2F449-E643-4411-A4D9-399B269D9684}" type="datetimeFigureOut">
              <a:rPr lang="en-US" smtClean="0"/>
              <a:t>10/24/2014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A51886-1C6D-4AF7-9E6E-5DDDA84BA0B7}"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2"/>
            <a:ext cx="4040188"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2"/>
            <a:ext cx="4041775" cy="750887"/>
          </a:xfrm>
        </p:spPr>
        <p:txBody>
          <a:bodyPr anchor="ctr"/>
          <a:lstStyle>
            <a:lvl1pPr marL="0" indent="0">
              <a:buNone/>
              <a:defRPr sz="2400" b="0" cap="all" baseline="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7639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63F2F449-E643-4411-A4D9-399B269D9684}" type="datetimeFigureOut">
              <a:rPr lang="en-US" smtClean="0"/>
              <a:t>10/24/2014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A51886-1C6D-4AF7-9E6E-5DDDA84BA0B7}"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63F2F449-E643-4411-A4D9-399B269D9684}" type="datetimeFigureOut">
              <a:rPr lang="en-US" smtClean="0"/>
              <a:t>10/24/2014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A51886-1C6D-4AF7-9E6E-5DDDA84BA0B7}"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F2F449-E643-4411-A4D9-399B269D9684}" type="datetimeFigureOut">
              <a:rPr lang="en-US" smtClean="0"/>
              <a:t>10/24/2014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A51886-1C6D-4AF7-9E6E-5DDDA84BA0B7}"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anchor="b">
            <a:normAutofit/>
            <a:sp3d prstMaterial="softEdge"/>
          </a:bodyPr>
          <a:lstStyle>
            <a:lvl1pPr algn="l">
              <a:buNone/>
              <a:defRPr sz="22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524000"/>
            <a:ext cx="3008313" cy="4602163"/>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273050"/>
            <a:ext cx="5111750" cy="5853113"/>
          </a:xfrm>
        </p:spPr>
        <p:txBody>
          <a:bodyPr/>
          <a:lstStyle>
            <a:lvl1pPr>
              <a:defRPr sz="2600"/>
            </a:lvl1pPr>
            <a:lvl2pPr>
              <a:defRPr sz="2400"/>
            </a:lvl2pPr>
            <a:lvl3pPr>
              <a:defRPr sz="22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3F2F449-E643-4411-A4D9-399B269D9684}" type="datetimeFigureOut">
              <a:rPr lang="en-US" smtClean="0"/>
              <a:t>10/24/2014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A51886-1C6D-4AF7-9E6E-5DDDA84BA0B7}"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0" y="609600"/>
            <a:ext cx="5486400" cy="522288"/>
          </a:xfrm>
        </p:spPr>
        <p:txBody>
          <a:bodyPr lIns="45720" rIns="45720" bIns="0" anchor="b">
            <a:sp3d prstMaterial="softEdge"/>
          </a:bodyPr>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828800" y="1831975"/>
            <a:ext cx="5486400" cy="396240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lstStyle>
          <a:p>
            <a:pPr marL="0" algn="l" rtl="0" eaLnBrk="1" latinLnBrk="0" hangingPunct="1"/>
            <a:r>
              <a:rPr kumimoji="0" lang="en-US" dirty="0"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1828800" y="1166787"/>
            <a:ext cx="5486400" cy="530352"/>
          </a:xfrm>
        </p:spPr>
        <p:txBody>
          <a:bodyPr lIns="45720" tIns="45720" rIns="45720" anchor="t"/>
          <a:lstStyle>
            <a:lvl1pPr marL="0" indent="0" algn="ct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63F2F449-E643-4411-A4D9-399B269D9684}" type="datetimeFigureOut">
              <a:rPr lang="en-US" smtClean="0"/>
              <a:t>10/24/2014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A51886-1C6D-4AF7-9E6E-5DDDA84BA0B7}"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8229600" cy="470916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57200" y="6416675"/>
            <a:ext cx="2133600" cy="365125"/>
          </a:xfrm>
          <a:prstGeom prst="rect">
            <a:avLst/>
          </a:prstGeom>
        </p:spPr>
        <p:txBody>
          <a:bodyPr vert="horz" anchor="b"/>
          <a:lstStyle>
            <a:lvl1pPr algn="l" eaLnBrk="1" latinLnBrk="0" hangingPunct="1">
              <a:defRPr kumimoji="0" sz="1200">
                <a:solidFill>
                  <a:schemeClr val="tx1">
                    <a:shade val="50000"/>
                  </a:schemeClr>
                </a:solidFill>
              </a:defRPr>
            </a:lvl1pPr>
          </a:lstStyle>
          <a:p>
            <a:fld id="{63F2F449-E643-4411-A4D9-399B269D9684}" type="datetimeFigureOut">
              <a:rPr lang="en-US" smtClean="0"/>
              <a:t>10/24/2014</a:t>
            </a:fld>
            <a:endParaRPr lang="en-US" dirty="0"/>
          </a:p>
        </p:txBody>
      </p:sp>
      <p:sp>
        <p:nvSpPr>
          <p:cNvPr id="3" name="Footer Placeholder 2"/>
          <p:cNvSpPr>
            <a:spLocks noGrp="1"/>
          </p:cNvSpPr>
          <p:nvPr>
            <p:ph type="ftr" sz="quarter" idx="3"/>
          </p:nvPr>
        </p:nvSpPr>
        <p:spPr>
          <a:xfrm>
            <a:off x="3124200" y="6416675"/>
            <a:ext cx="2895600" cy="365125"/>
          </a:xfrm>
          <a:prstGeom prst="rect">
            <a:avLst/>
          </a:prstGeom>
        </p:spPr>
        <p:txBody>
          <a:bodyPr vert="horz" anchor="b"/>
          <a:lstStyle>
            <a:lvl1pPr algn="ctr" eaLnBrk="1" latinLnBrk="0" hangingPunct="1">
              <a:defRPr kumimoji="0" sz="1200">
                <a:solidFill>
                  <a:schemeClr val="tx1">
                    <a:shade val="50000"/>
                  </a:schemeClr>
                </a:solidFill>
              </a:defRPr>
            </a:lvl1pPr>
          </a:lstStyle>
          <a:p>
            <a:endParaRPr lang="en-US" dirty="0"/>
          </a:p>
        </p:txBody>
      </p:sp>
      <p:sp>
        <p:nvSpPr>
          <p:cNvPr id="23" name="Slide Number Placeholder 22"/>
          <p:cNvSpPr>
            <a:spLocks noGrp="1"/>
          </p:cNvSpPr>
          <p:nvPr>
            <p:ph type="sldNum" sz="quarter" idx="4"/>
          </p:nvPr>
        </p:nvSpPr>
        <p:spPr>
          <a:xfrm>
            <a:off x="7924800" y="6416675"/>
            <a:ext cx="762000" cy="365125"/>
          </a:xfrm>
          <a:prstGeom prst="rect">
            <a:avLst/>
          </a:prstGeom>
        </p:spPr>
        <p:txBody>
          <a:bodyPr vert="horz" lIns="0" rIns="0" anchor="b"/>
          <a:lstStyle>
            <a:lvl1pPr algn="r" eaLnBrk="1" latinLnBrk="0" hangingPunct="1">
              <a:defRPr kumimoji="0" sz="1200">
                <a:solidFill>
                  <a:schemeClr val="tx1">
                    <a:shade val="50000"/>
                  </a:schemeClr>
                </a:solidFill>
              </a:defRPr>
            </a:lvl1pPr>
          </a:lstStyle>
          <a:p>
            <a:fld id="{B6A51886-1C6D-4AF7-9E6E-5DDDA84BA0B7}"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latinLnBrk="0" hangingPunct="1">
        <a:spcBef>
          <a:spcPct val="0"/>
        </a:spcBef>
        <a:buNone/>
        <a:defRPr kumimoji="0" sz="41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8.xml"/><Relationship Id="rId7" Type="http://schemas.openxmlformats.org/officeDocument/2006/relationships/image" Target="../media/image16.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microsoft.com/office/2007/relationships/hdphoto" Target="../media/hdphoto3.wdp"/><Relationship Id="rId5" Type="http://schemas.openxmlformats.org/officeDocument/2006/relationships/image" Target="../media/image15.wmf"/><Relationship Id="rId10" Type="http://schemas.openxmlformats.org/officeDocument/2006/relationships/image" Target="../media/image23.png"/><Relationship Id="rId4" Type="http://schemas.openxmlformats.org/officeDocument/2006/relationships/oleObject" Target="../embeddings/oleObject1.bin"/><Relationship Id="rId9"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2030" y="762000"/>
            <a:ext cx="8229600" cy="2438400"/>
          </a:xfrm>
        </p:spPr>
        <p:txBody>
          <a:bodyPr>
            <a:normAutofit fontScale="90000"/>
          </a:bodyPr>
          <a:lstStyle/>
          <a:p>
            <a:r>
              <a:rPr lang="en-US" dirty="0"/>
              <a:t>Semiconductor Heterostructures </a:t>
            </a:r>
            <a:r>
              <a:rPr lang="en-US" dirty="0" smtClean="0"/>
              <a:t>of </a:t>
            </a:r>
            <a:r>
              <a:rPr lang="en-US" dirty="0"/>
              <a:t>monolayer transition metal </a:t>
            </a:r>
            <a:r>
              <a:rPr lang="en-US" dirty="0" err="1" smtClean="0"/>
              <a:t>dichalcogenides</a:t>
            </a:r>
            <a:endParaRPr lang="en-US" dirty="0"/>
          </a:p>
        </p:txBody>
      </p:sp>
      <p:sp>
        <p:nvSpPr>
          <p:cNvPr id="3" name="Subtitle 2"/>
          <p:cNvSpPr>
            <a:spLocks noGrp="1"/>
          </p:cNvSpPr>
          <p:nvPr>
            <p:ph type="subTitle" idx="1"/>
          </p:nvPr>
        </p:nvSpPr>
        <p:spPr/>
        <p:txBody>
          <a:bodyPr>
            <a:normAutofit fontScale="92500"/>
          </a:bodyPr>
          <a:lstStyle/>
          <a:p>
            <a:r>
              <a:rPr lang="en-US" dirty="0" smtClean="0"/>
              <a:t>Jacob Townson</a:t>
            </a:r>
          </a:p>
          <a:p>
            <a:r>
              <a:rPr lang="en-US" dirty="0"/>
              <a:t>Dr. </a:t>
            </a:r>
            <a:r>
              <a:rPr lang="en-US" dirty="0" smtClean="0"/>
              <a:t>Gutierrez’s</a:t>
            </a:r>
            <a:endParaRPr lang="en-US" dirty="0"/>
          </a:p>
          <a:p>
            <a:r>
              <a:rPr lang="en-US" dirty="0"/>
              <a:t>Condensed Matter Experimental Group</a:t>
            </a:r>
          </a:p>
          <a:p>
            <a:endParaRPr lang="en-US" dirty="0"/>
          </a:p>
        </p:txBody>
      </p:sp>
    </p:spTree>
    <p:extLst>
      <p:ext uri="{BB962C8B-B14F-4D97-AF65-F5344CB8AC3E}">
        <p14:creationId xmlns:p14="http://schemas.microsoft.com/office/powerpoint/2010/main" val="24339036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Synthesis – Substrate Cleaning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Our films are deposited on </a:t>
                </a:r>
                <a14:m>
                  <m:oMath xmlns:m="http://schemas.openxmlformats.org/officeDocument/2006/math">
                    <m:sSub>
                      <m:sSubPr>
                        <m:ctrlPr>
                          <a:rPr lang="en-US" i="1" smtClean="0">
                            <a:latin typeface="Cambria Math"/>
                          </a:rPr>
                        </m:ctrlPr>
                      </m:sSubPr>
                      <m:e>
                        <m:r>
                          <a:rPr lang="en-US" b="0" i="1" smtClean="0">
                            <a:latin typeface="Cambria Math"/>
                          </a:rPr>
                          <m:t>𝑆𝑖𝑂</m:t>
                        </m:r>
                      </m:e>
                      <m:sub>
                        <m:r>
                          <a:rPr lang="en-US" b="0" i="1" smtClean="0">
                            <a:latin typeface="Cambria Math"/>
                          </a:rPr>
                          <m:t>2</m:t>
                        </m:r>
                      </m:sub>
                    </m:sSub>
                  </m:oMath>
                </a14:m>
                <a:endParaRPr lang="en-US" dirty="0" smtClean="0"/>
              </a:p>
              <a:p>
                <a:r>
                  <a:rPr lang="en-US" dirty="0" smtClean="0"/>
                  <a:t>Before any depositing or growth, we clean substrates through a sonic bath with acetone then putting it in Piranha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t="-1295"/>
                </a:stretch>
              </a:blipFill>
            </p:spPr>
            <p:txBody>
              <a:bodyPr/>
              <a:lstStyle/>
              <a:p>
                <a:r>
                  <a:rPr lang="en-US">
                    <a:noFill/>
                  </a:rPr>
                  <a:t> </a:t>
                </a:r>
              </a:p>
            </p:txBody>
          </p:sp>
        </mc:Fallback>
      </mc:AlternateContent>
      <p:pic>
        <p:nvPicPr>
          <p:cNvPr id="5" name="Picture 2"/>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20000"/>
                    </a14:imgEffect>
                  </a14:imgLayer>
                </a14:imgProps>
              </a:ext>
            </a:extLst>
          </a:blip>
          <a:srcRect l="36273" t="41070" r="27454"/>
          <a:stretch/>
        </p:blipFill>
        <p:spPr bwMode="auto">
          <a:xfrm>
            <a:off x="3048000" y="3931920"/>
            <a:ext cx="2747095" cy="2011680"/>
          </a:xfrm>
          <a:prstGeom prst="rect">
            <a:avLst/>
          </a:prstGeom>
          <a:noFill/>
          <a:ln w="9525">
            <a:noFill/>
            <a:miter lim="800000"/>
            <a:headEnd/>
            <a:tailEnd/>
          </a:ln>
        </p:spPr>
      </p:pic>
      <p:sp>
        <p:nvSpPr>
          <p:cNvPr id="8" name="TextBox 7"/>
          <p:cNvSpPr txBox="1"/>
          <p:nvPr/>
        </p:nvSpPr>
        <p:spPr>
          <a:xfrm>
            <a:off x="6248400" y="4267200"/>
            <a:ext cx="2362200" cy="369332"/>
          </a:xfrm>
          <a:prstGeom prst="rect">
            <a:avLst/>
          </a:prstGeom>
          <a:noFill/>
        </p:spPr>
        <p:txBody>
          <a:bodyPr wrap="square" rtlCol="0">
            <a:spAutoFit/>
          </a:bodyPr>
          <a:lstStyle/>
          <a:p>
            <a:r>
              <a:rPr lang="en-US" dirty="0" smtClean="0"/>
              <a:t>Si Substrate</a:t>
            </a:r>
            <a:endParaRPr lang="en-US" dirty="0"/>
          </a:p>
        </p:txBody>
      </p:sp>
    </p:spTree>
    <p:extLst>
      <p:ext uri="{BB962C8B-B14F-4D97-AF65-F5344CB8AC3E}">
        <p14:creationId xmlns:p14="http://schemas.microsoft.com/office/powerpoint/2010/main" val="6578591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Synthesis – Thermal Evaporation</a:t>
            </a:r>
            <a:endParaRPr lang="en-US" dirty="0"/>
          </a:p>
        </p:txBody>
      </p:sp>
      <p:grpSp>
        <p:nvGrpSpPr>
          <p:cNvPr id="3" name="Group 2"/>
          <p:cNvGrpSpPr/>
          <p:nvPr/>
        </p:nvGrpSpPr>
        <p:grpSpPr>
          <a:xfrm>
            <a:off x="348054" y="1415602"/>
            <a:ext cx="2573446" cy="5249624"/>
            <a:chOff x="805266" y="401078"/>
            <a:chExt cx="2573446" cy="5249624"/>
          </a:xfrm>
        </p:grpSpPr>
        <p:grpSp>
          <p:nvGrpSpPr>
            <p:cNvPr id="4" name="Group 3"/>
            <p:cNvGrpSpPr/>
            <p:nvPr/>
          </p:nvGrpSpPr>
          <p:grpSpPr>
            <a:xfrm>
              <a:off x="805266" y="401078"/>
              <a:ext cx="2573446" cy="1096006"/>
              <a:chOff x="1033866" y="1096031"/>
              <a:chExt cx="2573446" cy="1096006"/>
            </a:xfrm>
          </p:grpSpPr>
          <p:sp>
            <p:nvSpPr>
              <p:cNvPr id="98" name="Cube 97"/>
              <p:cNvSpPr/>
              <p:nvPr/>
            </p:nvSpPr>
            <p:spPr>
              <a:xfrm flipV="1">
                <a:off x="1033866" y="1096031"/>
                <a:ext cx="2573446" cy="960753"/>
              </a:xfrm>
              <a:prstGeom prst="cube">
                <a:avLst>
                  <a:gd name="adj" fmla="val 85177"/>
                </a:avLst>
              </a:prstGeom>
              <a:solidFill>
                <a:srgbClr val="061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9" name="Cube 98"/>
              <p:cNvSpPr/>
              <p:nvPr/>
            </p:nvSpPr>
            <p:spPr>
              <a:xfrm flipV="1">
                <a:off x="1033866" y="1231284"/>
                <a:ext cx="2573446" cy="960753"/>
              </a:xfrm>
              <a:prstGeom prst="cube">
                <a:avLst>
                  <a:gd name="adj" fmla="val 85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 name="Rectangle 4"/>
            <p:cNvSpPr/>
            <p:nvPr/>
          </p:nvSpPr>
          <p:spPr>
            <a:xfrm>
              <a:off x="900961" y="5257801"/>
              <a:ext cx="828675" cy="185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550037" y="5257800"/>
              <a:ext cx="828675" cy="185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713088" y="5279227"/>
              <a:ext cx="836949" cy="3714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721362" y="5257799"/>
              <a:ext cx="828675" cy="18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858225" y="5098253"/>
              <a:ext cx="571496" cy="319087"/>
              <a:chOff x="4757738" y="4152900"/>
              <a:chExt cx="571496" cy="319087"/>
            </a:xfrm>
          </p:grpSpPr>
          <p:sp>
            <p:nvSpPr>
              <p:cNvPr id="72" name="Oval 71"/>
              <p:cNvSpPr/>
              <p:nvPr/>
            </p:nvSpPr>
            <p:spPr>
              <a:xfrm>
                <a:off x="4757738" y="437197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829175" y="437197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4900612" y="437197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972049" y="437197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043486" y="437197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5114923" y="437197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186360" y="437197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5257797" y="437197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4793456" y="429895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4864893" y="429895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4936330" y="429895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5007767" y="429895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5079204" y="429895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5150641" y="429895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5222078" y="429895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4829174" y="422592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4900611" y="422592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4972048" y="422592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5043485" y="422592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5114922" y="422592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5186359" y="422592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4864892" y="415290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4936329" y="415290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5007766" y="415290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5079203" y="415290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5150640" y="415290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Oval 9"/>
            <p:cNvSpPr/>
            <p:nvPr/>
          </p:nvSpPr>
          <p:spPr>
            <a:xfrm>
              <a:off x="1721362" y="401081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282427" y="479107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474182" y="421084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091989" y="3767928"/>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881094" y="345360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757080" y="2820229"/>
              <a:ext cx="82498" cy="6746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322565" y="2482488"/>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016635" y="2518684"/>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814482" y="1774581"/>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636951" y="1397072"/>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913396" y="1273178"/>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314859" y="1126271"/>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438234" y="1097266"/>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495980" y="122878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770522" y="1303067"/>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600607" y="1126271"/>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672044" y="1126271"/>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603000" y="95555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806241" y="112944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877678" y="112944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631672" y="1275268"/>
              <a:ext cx="45719" cy="9684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139589" y="1199501"/>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091989" y="128970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163426" y="112944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273847" y="1079437"/>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351211" y="124390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487361" y="137295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420999" y="1126271"/>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778184" y="1347489"/>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2537944" y="1245637"/>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092963" y="1379451"/>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2706747" y="1126271"/>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2785282" y="1026259"/>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2868475" y="1245637"/>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2912381" y="112944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017373" y="121737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207703" y="695707"/>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954166" y="695707"/>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1037832" y="80719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254130" y="930972"/>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001097" y="99419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274900" y="73708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349205" y="1004692"/>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395017" y="80719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571904" y="70598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432785" y="966701"/>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600651" y="81036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874643" y="702361"/>
              <a:ext cx="61462" cy="8498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729437" y="891577"/>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821220" y="848466"/>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833937" y="95555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196315" y="966701"/>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001098" y="80719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072535" y="80719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2108188" y="991589"/>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170969" y="737936"/>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2300344" y="694511"/>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382525" y="98023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358283" y="81909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499979" y="71035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2563873" y="94911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2635354" y="81036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p:cNvGrpSpPr/>
          <p:nvPr/>
        </p:nvGrpSpPr>
        <p:grpSpPr>
          <a:xfrm>
            <a:off x="2088407" y="5715713"/>
            <a:ext cx="2217478" cy="447070"/>
            <a:chOff x="2446818" y="5113939"/>
            <a:chExt cx="2217478" cy="447070"/>
          </a:xfrm>
        </p:grpSpPr>
        <p:sp>
          <p:nvSpPr>
            <p:cNvPr id="101" name="TextBox 100"/>
            <p:cNvSpPr txBox="1"/>
            <p:nvPr/>
          </p:nvSpPr>
          <p:spPr>
            <a:xfrm>
              <a:off x="2966331" y="5113939"/>
              <a:ext cx="1697965" cy="400110"/>
            </a:xfrm>
            <a:prstGeom prst="rect">
              <a:avLst/>
            </a:prstGeom>
            <a:noFill/>
          </p:spPr>
          <p:txBody>
            <a:bodyPr wrap="none" rtlCol="0">
              <a:spAutoFit/>
            </a:bodyPr>
            <a:lstStyle/>
            <a:p>
              <a:r>
                <a:rPr lang="en-US" sz="2000" b="1" dirty="0" smtClean="0">
                  <a:solidFill>
                    <a:prstClr val="black"/>
                  </a:solidFill>
                </a:rPr>
                <a:t> </a:t>
              </a:r>
              <a:r>
                <a:rPr lang="en-US" sz="2000" b="1" dirty="0">
                  <a:solidFill>
                    <a:prstClr val="black"/>
                  </a:solidFill>
                </a:rPr>
                <a:t>MoO</a:t>
              </a:r>
              <a:r>
                <a:rPr lang="en-US" sz="2000" b="1" baseline="-25000" dirty="0">
                  <a:solidFill>
                    <a:prstClr val="black"/>
                  </a:solidFill>
                </a:rPr>
                <a:t>3</a:t>
              </a:r>
              <a:r>
                <a:rPr lang="en-US" sz="2000" b="1" dirty="0">
                  <a:solidFill>
                    <a:prstClr val="black"/>
                  </a:solidFill>
                </a:rPr>
                <a:t> or </a:t>
              </a:r>
              <a:r>
                <a:rPr lang="en-US" sz="2000" b="1" dirty="0" smtClean="0">
                  <a:solidFill>
                    <a:prstClr val="black"/>
                  </a:solidFill>
                </a:rPr>
                <a:t>WO</a:t>
              </a:r>
              <a:r>
                <a:rPr lang="en-US" sz="2000" b="1" baseline="-25000" dirty="0" smtClean="0">
                  <a:solidFill>
                    <a:prstClr val="black"/>
                  </a:solidFill>
                </a:rPr>
                <a:t>3</a:t>
              </a:r>
              <a:endParaRPr lang="en-US" sz="2000" b="1" dirty="0">
                <a:solidFill>
                  <a:prstClr val="black"/>
                </a:solidFill>
              </a:endParaRPr>
            </a:p>
          </p:txBody>
        </p:sp>
        <p:cxnSp>
          <p:nvCxnSpPr>
            <p:cNvPr id="102" name="Straight Arrow Connector 101"/>
            <p:cNvCxnSpPr/>
            <p:nvPr/>
          </p:nvCxnSpPr>
          <p:spPr>
            <a:xfrm flipH="1">
              <a:off x="2446818" y="5463383"/>
              <a:ext cx="670567" cy="976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p:nvGrpSpPr>
        <p:grpSpPr>
          <a:xfrm>
            <a:off x="2431359" y="1261965"/>
            <a:ext cx="2138289" cy="447070"/>
            <a:chOff x="2446818" y="5113939"/>
            <a:chExt cx="2138289" cy="447070"/>
          </a:xfrm>
        </p:grpSpPr>
        <mc:AlternateContent xmlns:mc="http://schemas.openxmlformats.org/markup-compatibility/2006" xmlns:a14="http://schemas.microsoft.com/office/drawing/2010/main">
          <mc:Choice Requires="a14">
            <p:sp>
              <p:nvSpPr>
                <p:cNvPr id="104" name="TextBox 103"/>
                <p:cNvSpPr txBox="1"/>
                <p:nvPr/>
              </p:nvSpPr>
              <p:spPr>
                <a:xfrm>
                  <a:off x="2966331" y="5113939"/>
                  <a:ext cx="1618776" cy="400110"/>
                </a:xfrm>
                <a:prstGeom prst="rect">
                  <a:avLst/>
                </a:prstGeom>
                <a:noFill/>
              </p:spPr>
              <p:txBody>
                <a:bodyPr wrap="none" rtlCol="0">
                  <a:spAutoFit/>
                </a:bodyPr>
                <a:lstStyle/>
                <a:p>
                  <a14:m>
                    <m:oMath xmlns:m="http://schemas.openxmlformats.org/officeDocument/2006/math">
                      <m:sSub>
                        <m:sSubPr>
                          <m:ctrlPr>
                            <a:rPr lang="en-US" sz="2000" b="1" i="1" smtClean="0">
                              <a:solidFill>
                                <a:prstClr val="black"/>
                              </a:solidFill>
                              <a:latin typeface="Cambria Math"/>
                            </a:rPr>
                          </m:ctrlPr>
                        </m:sSubPr>
                        <m:e>
                          <m:r>
                            <a:rPr lang="en-US" sz="2000" b="1" i="1" smtClean="0">
                              <a:solidFill>
                                <a:prstClr val="black"/>
                              </a:solidFill>
                              <a:latin typeface="Cambria Math"/>
                            </a:rPr>
                            <m:t>𝑺𝒊𝑶</m:t>
                          </m:r>
                        </m:e>
                        <m:sub>
                          <m:r>
                            <a:rPr lang="en-US" sz="2000" b="1" i="1" smtClean="0">
                              <a:solidFill>
                                <a:prstClr val="black"/>
                              </a:solidFill>
                              <a:latin typeface="Cambria Math"/>
                            </a:rPr>
                            <m:t>𝟐</m:t>
                          </m:r>
                        </m:sub>
                      </m:sSub>
                    </m:oMath>
                  </a14:m>
                  <a:r>
                    <a:rPr lang="en-US" sz="2000" b="1" dirty="0" smtClean="0">
                      <a:solidFill>
                        <a:prstClr val="black"/>
                      </a:solidFill>
                    </a:rPr>
                    <a:t> over Si</a:t>
                  </a:r>
                  <a:endParaRPr lang="en-US" sz="2000" b="1" dirty="0">
                    <a:solidFill>
                      <a:prstClr val="black"/>
                    </a:solidFill>
                  </a:endParaRPr>
                </a:p>
              </p:txBody>
            </p:sp>
          </mc:Choice>
          <mc:Fallback xmlns="">
            <p:sp>
              <p:nvSpPr>
                <p:cNvPr id="104" name="TextBox 103"/>
                <p:cNvSpPr txBox="1">
                  <a:spLocks noRot="1" noChangeAspect="1" noMove="1" noResize="1" noEditPoints="1" noAdjustHandles="1" noChangeArrowheads="1" noChangeShapeType="1" noTextEdit="1"/>
                </p:cNvSpPr>
                <p:nvPr/>
              </p:nvSpPr>
              <p:spPr>
                <a:xfrm>
                  <a:off x="2966331" y="5113939"/>
                  <a:ext cx="1618776" cy="400110"/>
                </a:xfrm>
                <a:prstGeom prst="rect">
                  <a:avLst/>
                </a:prstGeom>
                <a:blipFill rotWithShape="1">
                  <a:blip r:embed="rId2"/>
                  <a:stretch>
                    <a:fillRect t="-7576" r="-3008" b="-25758"/>
                  </a:stretch>
                </a:blipFill>
              </p:spPr>
              <p:txBody>
                <a:bodyPr/>
                <a:lstStyle/>
                <a:p>
                  <a:r>
                    <a:rPr lang="en-US">
                      <a:noFill/>
                    </a:rPr>
                    <a:t> </a:t>
                  </a:r>
                </a:p>
              </p:txBody>
            </p:sp>
          </mc:Fallback>
        </mc:AlternateContent>
        <p:cxnSp>
          <p:nvCxnSpPr>
            <p:cNvPr id="105" name="Straight Arrow Connector 104"/>
            <p:cNvCxnSpPr/>
            <p:nvPr/>
          </p:nvCxnSpPr>
          <p:spPr>
            <a:xfrm flipH="1">
              <a:off x="2446818" y="5463383"/>
              <a:ext cx="670567" cy="976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6" name="TextBox 105"/>
          <p:cNvSpPr txBox="1"/>
          <p:nvPr/>
        </p:nvSpPr>
        <p:spPr>
          <a:xfrm>
            <a:off x="4724400" y="1139153"/>
            <a:ext cx="4419600" cy="1938992"/>
          </a:xfrm>
          <a:prstGeom prst="rect">
            <a:avLst/>
          </a:prstGeom>
          <a:noFill/>
        </p:spPr>
        <p:txBody>
          <a:bodyPr wrap="square" rtlCol="0">
            <a:spAutoFit/>
          </a:bodyPr>
          <a:lstStyle/>
          <a:p>
            <a:r>
              <a:rPr lang="en-US" sz="2400" dirty="0" smtClean="0"/>
              <a:t>The material in the boat goes through sublimation. </a:t>
            </a:r>
            <a:r>
              <a:rPr lang="en-US" sz="2400" dirty="0"/>
              <a:t>Using this method, we deposit a single layer of the Transition Metal’s Oxide to the substrate. </a:t>
            </a:r>
          </a:p>
        </p:txBody>
      </p:sp>
      <p:grpSp>
        <p:nvGrpSpPr>
          <p:cNvPr id="107" name="Group 106"/>
          <p:cNvGrpSpPr/>
          <p:nvPr/>
        </p:nvGrpSpPr>
        <p:grpSpPr>
          <a:xfrm>
            <a:off x="3163897" y="6331852"/>
            <a:ext cx="5251071" cy="400110"/>
            <a:chOff x="2380320" y="5113939"/>
            <a:chExt cx="5251071" cy="400110"/>
          </a:xfrm>
        </p:grpSpPr>
        <p:sp>
          <p:nvSpPr>
            <p:cNvPr id="108" name="TextBox 107"/>
            <p:cNvSpPr txBox="1"/>
            <p:nvPr/>
          </p:nvSpPr>
          <p:spPr>
            <a:xfrm>
              <a:off x="2966331" y="5113939"/>
              <a:ext cx="4665060" cy="400110"/>
            </a:xfrm>
            <a:prstGeom prst="rect">
              <a:avLst/>
            </a:prstGeom>
            <a:noFill/>
          </p:spPr>
          <p:txBody>
            <a:bodyPr wrap="none" rtlCol="0">
              <a:spAutoFit/>
            </a:bodyPr>
            <a:lstStyle/>
            <a:p>
              <a:r>
                <a:rPr lang="en-US" sz="2000" b="1" dirty="0" smtClean="0">
                  <a:solidFill>
                    <a:prstClr val="black"/>
                  </a:solidFill>
                </a:rPr>
                <a:t> Boat heated up to high temperatures</a:t>
              </a:r>
              <a:endParaRPr lang="en-US" sz="2000" b="1" dirty="0">
                <a:solidFill>
                  <a:prstClr val="black"/>
                </a:solidFill>
              </a:endParaRPr>
            </a:p>
          </p:txBody>
        </p:sp>
        <p:cxnSp>
          <p:nvCxnSpPr>
            <p:cNvPr id="109" name="Straight Arrow Connector 108"/>
            <p:cNvCxnSpPr/>
            <p:nvPr/>
          </p:nvCxnSpPr>
          <p:spPr>
            <a:xfrm flipH="1" flipV="1">
              <a:off x="2380320" y="5199698"/>
              <a:ext cx="670566" cy="114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91" t="8837" r="8472" b="5568"/>
          <a:stretch/>
        </p:blipFill>
        <p:spPr bwMode="auto">
          <a:xfrm rot="5400000">
            <a:off x="5615275" y="3437831"/>
            <a:ext cx="3439600" cy="2468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74067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Synthesis - CVD</a:t>
            </a:r>
            <a:endParaRPr lang="en-US" dirty="0"/>
          </a:p>
        </p:txBody>
      </p:sp>
      <p:grpSp>
        <p:nvGrpSpPr>
          <p:cNvPr id="59" name="Group 58"/>
          <p:cNvGrpSpPr/>
          <p:nvPr/>
        </p:nvGrpSpPr>
        <p:grpSpPr>
          <a:xfrm>
            <a:off x="23808" y="1359361"/>
            <a:ext cx="5916084" cy="2533671"/>
            <a:chOff x="-172811" y="1484764"/>
            <a:chExt cx="7729712" cy="4296631"/>
          </a:xfrm>
        </p:grpSpPr>
        <p:grpSp>
          <p:nvGrpSpPr>
            <p:cNvPr id="4" name="Group 3"/>
            <p:cNvGrpSpPr/>
            <p:nvPr/>
          </p:nvGrpSpPr>
          <p:grpSpPr>
            <a:xfrm>
              <a:off x="3777487" y="3488979"/>
              <a:ext cx="884534" cy="392113"/>
              <a:chOff x="323558" y="694746"/>
              <a:chExt cx="2582954" cy="1145020"/>
            </a:xfrm>
          </p:grpSpPr>
          <p:sp>
            <p:nvSpPr>
              <p:cNvPr id="56" name="Cube 55"/>
              <p:cNvSpPr/>
              <p:nvPr/>
            </p:nvSpPr>
            <p:spPr>
              <a:xfrm>
                <a:off x="330656" y="879013"/>
                <a:ext cx="2573446" cy="960753"/>
              </a:xfrm>
              <a:prstGeom prst="cube">
                <a:avLst>
                  <a:gd name="adj" fmla="val 85177"/>
                </a:avLst>
              </a:prstGeom>
              <a:solidFill>
                <a:srgbClr val="061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7" name="Cube 56"/>
              <p:cNvSpPr/>
              <p:nvPr/>
            </p:nvSpPr>
            <p:spPr>
              <a:xfrm>
                <a:off x="330656" y="743760"/>
                <a:ext cx="2573446" cy="960753"/>
              </a:xfrm>
              <a:prstGeom prst="cube">
                <a:avLst>
                  <a:gd name="adj" fmla="val 85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Cube 57"/>
              <p:cNvSpPr/>
              <p:nvPr/>
            </p:nvSpPr>
            <p:spPr>
              <a:xfrm>
                <a:off x="323558" y="694746"/>
                <a:ext cx="2582954" cy="903727"/>
              </a:xfrm>
              <a:prstGeom prst="cube">
                <a:avLst>
                  <a:gd name="adj" fmla="val 9192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 name="TextBox 4"/>
            <p:cNvSpPr txBox="1"/>
            <p:nvPr/>
          </p:nvSpPr>
          <p:spPr>
            <a:xfrm>
              <a:off x="2538467" y="1484764"/>
              <a:ext cx="3060838" cy="400110"/>
            </a:xfrm>
            <a:prstGeom prst="rect">
              <a:avLst/>
            </a:prstGeom>
            <a:noFill/>
          </p:spPr>
          <p:txBody>
            <a:bodyPr wrap="none" rtlCol="0">
              <a:spAutoFit/>
            </a:bodyPr>
            <a:lstStyle/>
            <a:p>
              <a:r>
                <a:rPr lang="en-US" sz="2000" b="1" dirty="0" smtClean="0">
                  <a:solidFill>
                    <a:prstClr val="black"/>
                  </a:solidFill>
                </a:rPr>
                <a:t>Chemical Vapor Deposition</a:t>
              </a:r>
              <a:endParaRPr lang="en-US" sz="2000" b="1" dirty="0">
                <a:solidFill>
                  <a:prstClr val="black"/>
                </a:solidFill>
              </a:endParaRPr>
            </a:p>
          </p:txBody>
        </p:sp>
        <p:sp>
          <p:nvSpPr>
            <p:cNvPr id="6" name="Can 5"/>
            <p:cNvSpPr/>
            <p:nvPr/>
          </p:nvSpPr>
          <p:spPr>
            <a:xfrm rot="5400000">
              <a:off x="3791257" y="118487"/>
              <a:ext cx="597087" cy="6934200"/>
            </a:xfrm>
            <a:prstGeom prst="can">
              <a:avLst/>
            </a:prstGeom>
            <a:solidFill>
              <a:schemeClr val="accent1">
                <a:alpha val="56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13221" y="2340010"/>
              <a:ext cx="5702578" cy="604803"/>
            </a:xfrm>
            <a:prstGeom prst="rect">
              <a:avLst/>
            </a:prstGeom>
            <a:solidFill>
              <a:srgbClr val="00B0F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313221" y="4116188"/>
              <a:ext cx="5702578" cy="604803"/>
            </a:xfrm>
            <a:prstGeom prst="rect">
              <a:avLst/>
            </a:prstGeom>
            <a:solidFill>
              <a:srgbClr val="00B0F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13221" y="2944813"/>
              <a:ext cx="421789" cy="1171375"/>
            </a:xfrm>
            <a:prstGeom prst="rect">
              <a:avLst/>
            </a:prstGeom>
            <a:solidFill>
              <a:srgbClr val="00B0F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969717" y="2944813"/>
              <a:ext cx="421789" cy="1171375"/>
            </a:xfrm>
            <a:prstGeom prst="rect">
              <a:avLst/>
            </a:prstGeom>
            <a:solidFill>
              <a:srgbClr val="00B0F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048003" y="2944813"/>
              <a:ext cx="421789" cy="1171375"/>
            </a:xfrm>
            <a:prstGeom prst="rect">
              <a:avLst/>
            </a:prstGeom>
            <a:solidFill>
              <a:srgbClr val="00B0F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594010" y="2944813"/>
              <a:ext cx="421789" cy="1171375"/>
            </a:xfrm>
            <a:prstGeom prst="rect">
              <a:avLst/>
            </a:prstGeom>
            <a:solidFill>
              <a:srgbClr val="00B0F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848048" y="3382110"/>
              <a:ext cx="813148" cy="523220"/>
            </a:xfrm>
            <a:prstGeom prst="rect">
              <a:avLst/>
            </a:prstGeom>
            <a:noFill/>
          </p:spPr>
          <p:txBody>
            <a:bodyPr wrap="square" rtlCol="0">
              <a:spAutoFit/>
            </a:bodyPr>
            <a:lstStyle/>
            <a:p>
              <a:r>
                <a:rPr lang="en-US" sz="1400" b="1" dirty="0" smtClean="0"/>
                <a:t>MoO</a:t>
              </a:r>
              <a:r>
                <a:rPr lang="en-US" sz="1400" b="1" baseline="-25000" dirty="0" smtClean="0"/>
                <a:t>3</a:t>
              </a:r>
              <a:r>
                <a:rPr lang="en-US" sz="1400" b="1" dirty="0" smtClean="0"/>
                <a:t> or WO</a:t>
              </a:r>
              <a:r>
                <a:rPr lang="en-US" sz="1400" b="1" baseline="-25000" dirty="0" smtClean="0"/>
                <a:t>3</a:t>
              </a:r>
              <a:endParaRPr lang="en-US" sz="1400" b="1" baseline="-25000" dirty="0"/>
            </a:p>
          </p:txBody>
        </p:sp>
        <p:grpSp>
          <p:nvGrpSpPr>
            <p:cNvPr id="14" name="Group 13"/>
            <p:cNvGrpSpPr/>
            <p:nvPr/>
          </p:nvGrpSpPr>
          <p:grpSpPr>
            <a:xfrm>
              <a:off x="1919952" y="3642922"/>
              <a:ext cx="847564" cy="146351"/>
              <a:chOff x="6276444" y="5303835"/>
              <a:chExt cx="2123752" cy="366714"/>
            </a:xfrm>
          </p:grpSpPr>
          <p:cxnSp>
            <p:nvCxnSpPr>
              <p:cNvPr id="53" name="Straight Connector 52"/>
              <p:cNvCxnSpPr/>
              <p:nvPr/>
            </p:nvCxnSpPr>
            <p:spPr>
              <a:xfrm>
                <a:off x="6276444" y="5303835"/>
                <a:ext cx="473606" cy="3667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6743700" y="5670549"/>
                <a:ext cx="11828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926590" y="5303835"/>
                <a:ext cx="473606" cy="3667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074128" y="3621723"/>
              <a:ext cx="571496" cy="159543"/>
              <a:chOff x="7052572" y="5336377"/>
              <a:chExt cx="571496" cy="319087"/>
            </a:xfrm>
          </p:grpSpPr>
          <p:sp>
            <p:nvSpPr>
              <p:cNvPr id="27" name="Oval 26"/>
              <p:cNvSpPr/>
              <p:nvPr/>
            </p:nvSpPr>
            <p:spPr>
              <a:xfrm>
                <a:off x="7052572" y="555545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124009" y="555545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195446" y="555545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266883" y="555545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338320" y="555545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409757" y="555545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481194" y="555545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552631" y="555545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088290" y="548242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159727" y="548242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231164" y="548242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7302601" y="548242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374038" y="548242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7445475" y="548242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516912" y="548242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124008" y="540940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195445" y="540940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7266882" y="540940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7338319" y="540940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409756" y="540940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7481193" y="540940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159726" y="533637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231163" y="533637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302600" y="533637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374037" y="533637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445474" y="533637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1782154" y="2916462"/>
              <a:ext cx="1155445" cy="369333"/>
            </a:xfrm>
            <a:prstGeom prst="rect">
              <a:avLst/>
            </a:prstGeom>
            <a:noFill/>
          </p:spPr>
          <p:txBody>
            <a:bodyPr wrap="none" rtlCol="0">
              <a:spAutoFit/>
            </a:bodyPr>
            <a:lstStyle/>
            <a:p>
              <a:r>
                <a:rPr lang="en-US" b="1" dirty="0" err="1" smtClean="0"/>
                <a:t>Chalcogen</a:t>
              </a:r>
              <a:endParaRPr lang="en-US" b="1" dirty="0"/>
            </a:p>
          </p:txBody>
        </p:sp>
        <p:cxnSp>
          <p:nvCxnSpPr>
            <p:cNvPr id="17" name="Straight Arrow Connector 16"/>
            <p:cNvCxnSpPr/>
            <p:nvPr/>
          </p:nvCxnSpPr>
          <p:spPr>
            <a:xfrm>
              <a:off x="-89290" y="3408571"/>
              <a:ext cx="842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9290" y="3535848"/>
              <a:ext cx="842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9290" y="3720811"/>
              <a:ext cx="842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9290" y="3855591"/>
              <a:ext cx="842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72811" y="2584419"/>
              <a:ext cx="1231426" cy="369333"/>
            </a:xfrm>
            <a:prstGeom prst="rect">
              <a:avLst/>
            </a:prstGeom>
            <a:noFill/>
          </p:spPr>
          <p:txBody>
            <a:bodyPr wrap="none" rtlCol="0">
              <a:spAutoFit/>
            </a:bodyPr>
            <a:lstStyle/>
            <a:p>
              <a:r>
                <a:rPr lang="en-US" b="1" dirty="0" smtClean="0"/>
                <a:t>N</a:t>
              </a:r>
              <a:r>
                <a:rPr lang="en-US" b="1" baseline="-25000" dirty="0" smtClean="0"/>
                <a:t>2</a:t>
              </a:r>
              <a:r>
                <a:rPr lang="en-US" b="1" dirty="0" smtClean="0"/>
                <a:t> or </a:t>
              </a:r>
              <a:r>
                <a:rPr lang="en-US" b="1" dirty="0" err="1" smtClean="0"/>
                <a:t>Ar+H</a:t>
              </a:r>
              <a:endParaRPr lang="en-US" b="1" dirty="0"/>
            </a:p>
          </p:txBody>
        </p:sp>
        <p:sp>
          <p:nvSpPr>
            <p:cNvPr id="22" name="TextBox 21"/>
            <p:cNvSpPr txBox="1"/>
            <p:nvPr/>
          </p:nvSpPr>
          <p:spPr>
            <a:xfrm>
              <a:off x="2767516" y="5412063"/>
              <a:ext cx="184731" cy="369332"/>
            </a:xfrm>
            <a:prstGeom prst="rect">
              <a:avLst/>
            </a:prstGeom>
            <a:noFill/>
          </p:spPr>
          <p:txBody>
            <a:bodyPr wrap="none" rtlCol="0">
              <a:spAutoFit/>
            </a:bodyPr>
            <a:lstStyle/>
            <a:p>
              <a:endParaRPr lang="en-US" dirty="0"/>
            </a:p>
          </p:txBody>
        </p:sp>
        <p:sp>
          <p:nvSpPr>
            <p:cNvPr id="23" name="TextBox 22"/>
            <p:cNvSpPr txBox="1"/>
            <p:nvPr/>
          </p:nvSpPr>
          <p:spPr>
            <a:xfrm>
              <a:off x="1919951" y="5272586"/>
              <a:ext cx="4488793" cy="369333"/>
            </a:xfrm>
            <a:prstGeom prst="rect">
              <a:avLst/>
            </a:prstGeom>
            <a:noFill/>
          </p:spPr>
          <p:txBody>
            <a:bodyPr wrap="none" rtlCol="0">
              <a:spAutoFit/>
            </a:bodyPr>
            <a:lstStyle/>
            <a:p>
              <a:r>
                <a:rPr lang="en-US" b="1" dirty="0" smtClean="0"/>
                <a:t>Three separate temperature controlled zones</a:t>
              </a:r>
              <a:endParaRPr lang="en-US" b="1" dirty="0"/>
            </a:p>
          </p:txBody>
        </p:sp>
        <p:cxnSp>
          <p:nvCxnSpPr>
            <p:cNvPr id="24" name="Straight Arrow Connector 23"/>
            <p:cNvCxnSpPr/>
            <p:nvPr/>
          </p:nvCxnSpPr>
          <p:spPr>
            <a:xfrm flipH="1" flipV="1">
              <a:off x="2767516" y="4807260"/>
              <a:ext cx="1080532" cy="6048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254622" y="4852451"/>
              <a:ext cx="0" cy="5596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4808941" y="4807260"/>
              <a:ext cx="957263" cy="6048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p:cNvSpPr txBox="1"/>
          <p:nvPr/>
        </p:nvSpPr>
        <p:spPr>
          <a:xfrm>
            <a:off x="7086600" y="2025703"/>
            <a:ext cx="2057400" cy="2554545"/>
          </a:xfrm>
          <a:prstGeom prst="rect">
            <a:avLst/>
          </a:prstGeom>
          <a:noFill/>
        </p:spPr>
        <p:txBody>
          <a:bodyPr wrap="square" rtlCol="0">
            <a:spAutoFit/>
          </a:bodyPr>
          <a:lstStyle/>
          <a:p>
            <a:r>
              <a:rPr lang="en-US" sz="2000" dirty="0" smtClean="0"/>
              <a:t>Using the CVD, we deposited the </a:t>
            </a:r>
            <a:r>
              <a:rPr lang="en-US" sz="2000" dirty="0" err="1" smtClean="0"/>
              <a:t>chalcogen</a:t>
            </a:r>
            <a:r>
              <a:rPr lang="en-US" sz="2000" dirty="0" smtClean="0"/>
              <a:t> atoms to the substrate with the </a:t>
            </a:r>
            <a:r>
              <a:rPr lang="en-US" sz="2000" dirty="0" err="1" smtClean="0"/>
              <a:t>tranistion</a:t>
            </a:r>
            <a:r>
              <a:rPr lang="en-US" sz="2000" dirty="0" smtClean="0"/>
              <a:t> metal, making a TMD.</a:t>
            </a:r>
            <a:endParaRPr lang="en-US" sz="2000" dirty="0"/>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71" t="5307" r="260" b="7900"/>
          <a:stretch/>
        </p:blipFill>
        <p:spPr bwMode="auto">
          <a:xfrm>
            <a:off x="-2350" y="3953882"/>
            <a:ext cx="4183421" cy="2916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56643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Synthesis – Different Processes</a:t>
            </a:r>
            <a:endParaRPr lang="en-US" dirty="0"/>
          </a:p>
        </p:txBody>
      </p:sp>
      <p:sp>
        <p:nvSpPr>
          <p:cNvPr id="3" name="Content Placeholder 2"/>
          <p:cNvSpPr txBox="1">
            <a:spLocks/>
          </p:cNvSpPr>
          <p:nvPr/>
        </p:nvSpPr>
        <p:spPr>
          <a:xfrm>
            <a:off x="0" y="1371600"/>
            <a:ext cx="9144000" cy="4206240"/>
          </a:xfrm>
          <a:prstGeom prst="rect">
            <a:avLst/>
          </a:prstGeom>
        </p:spPr>
        <p:txBody>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r>
              <a:rPr lang="en-US" sz="2000" b="1" u="sng" dirty="0" smtClean="0"/>
              <a:t>Series A</a:t>
            </a:r>
            <a:r>
              <a:rPr lang="en-US" sz="2000" dirty="0" smtClean="0"/>
              <a:t> (substrates-SiO2/Si, Si &lt;111&gt;, Sapphire)</a:t>
            </a:r>
          </a:p>
          <a:p>
            <a:pPr marL="914400" lvl="1" indent="-457200">
              <a:buFont typeface="+mj-lt"/>
              <a:buAutoNum type="arabicPeriod"/>
            </a:pPr>
            <a:r>
              <a:rPr lang="en-US" sz="2000" dirty="0" smtClean="0"/>
              <a:t>Thermal evaporation of 1 to 4 layer amorphous MoO3 (at 10</a:t>
            </a:r>
            <a:r>
              <a:rPr lang="en-US" sz="2000" baseline="30000" dirty="0" smtClean="0"/>
              <a:t>-5</a:t>
            </a:r>
            <a:r>
              <a:rPr lang="en-US" sz="2000" dirty="0" smtClean="0"/>
              <a:t> </a:t>
            </a:r>
            <a:r>
              <a:rPr lang="en-US" sz="2000" dirty="0" err="1" smtClean="0"/>
              <a:t>Torr</a:t>
            </a:r>
            <a:r>
              <a:rPr lang="en-US" sz="2000" dirty="0" smtClean="0"/>
              <a:t>) with 7.5 x 7.5 </a:t>
            </a:r>
            <a:r>
              <a:rPr lang="el-GR" sz="2000" dirty="0" smtClean="0"/>
              <a:t>μ</a:t>
            </a:r>
            <a:r>
              <a:rPr lang="en-US" sz="2000" dirty="0" smtClean="0"/>
              <a:t>m or 19 x 19 </a:t>
            </a:r>
            <a:r>
              <a:rPr lang="el-GR" sz="2000" dirty="0" smtClean="0"/>
              <a:t>μ</a:t>
            </a:r>
            <a:r>
              <a:rPr lang="en-US" sz="2000" dirty="0" smtClean="0"/>
              <a:t>m mesh TEM grids.</a:t>
            </a:r>
          </a:p>
          <a:p>
            <a:pPr marL="914400" lvl="1" indent="-457200">
              <a:buFont typeface="+mj-lt"/>
              <a:buAutoNum type="arabicPeriod"/>
            </a:pPr>
            <a:r>
              <a:rPr lang="en-US" sz="2000" dirty="0" smtClean="0"/>
              <a:t>Thermal evaporation of 1 to 4 layer amorphous WO3 (at 10</a:t>
            </a:r>
            <a:r>
              <a:rPr lang="en-US" sz="2000" baseline="30000" dirty="0" smtClean="0"/>
              <a:t>-5</a:t>
            </a:r>
            <a:r>
              <a:rPr lang="en-US" sz="2000" dirty="0" smtClean="0"/>
              <a:t> </a:t>
            </a:r>
            <a:r>
              <a:rPr lang="en-US" sz="2000" dirty="0" err="1" smtClean="0"/>
              <a:t>Torr</a:t>
            </a:r>
            <a:r>
              <a:rPr lang="en-US" sz="2000" dirty="0" smtClean="0"/>
              <a:t>) without grids. </a:t>
            </a:r>
          </a:p>
          <a:p>
            <a:pPr marL="914400" lvl="1" indent="-457200">
              <a:buFont typeface="+mj-lt"/>
              <a:buAutoNum type="arabicPeriod"/>
            </a:pPr>
            <a:r>
              <a:rPr lang="en-US" sz="2000" dirty="0" smtClean="0"/>
              <a:t>Sulfurization, </a:t>
            </a:r>
            <a:r>
              <a:rPr lang="en-US" sz="2000" dirty="0" err="1" smtClean="0"/>
              <a:t>Selenization</a:t>
            </a:r>
            <a:r>
              <a:rPr lang="en-US" sz="2000" dirty="0" smtClean="0"/>
              <a:t>, or </a:t>
            </a:r>
            <a:r>
              <a:rPr lang="en-US" sz="2000" dirty="0" err="1" smtClean="0"/>
              <a:t>Tellurization</a:t>
            </a:r>
            <a:r>
              <a:rPr lang="en-US" sz="2000" dirty="0" smtClean="0"/>
              <a:t> in three zone quartz tube furnace</a:t>
            </a:r>
          </a:p>
          <a:p>
            <a:r>
              <a:rPr lang="en-US" sz="2000" b="1" u="sng" dirty="0" smtClean="0"/>
              <a:t>Series B</a:t>
            </a:r>
            <a:r>
              <a:rPr lang="en-US" sz="2000" dirty="0" smtClean="0"/>
              <a:t> (substrates-SiO2/Si, Si &lt;111&gt;, Sapphire)</a:t>
            </a:r>
          </a:p>
          <a:p>
            <a:pPr marL="914400" lvl="1" indent="-457200">
              <a:buFont typeface="+mj-lt"/>
              <a:buAutoNum type="arabicPeriod"/>
            </a:pPr>
            <a:r>
              <a:rPr lang="en-US" sz="2000" dirty="0" smtClean="0"/>
              <a:t>Thermal evaporation of 1 to 4 layer amorphous MoO3 (at 10</a:t>
            </a:r>
            <a:r>
              <a:rPr lang="en-US" sz="2000" baseline="30000" dirty="0" smtClean="0"/>
              <a:t>-5</a:t>
            </a:r>
            <a:r>
              <a:rPr lang="en-US" sz="2000" dirty="0" smtClean="0"/>
              <a:t> </a:t>
            </a:r>
            <a:r>
              <a:rPr lang="en-US" sz="2000" dirty="0" err="1" smtClean="0"/>
              <a:t>Torr</a:t>
            </a:r>
            <a:r>
              <a:rPr lang="en-US" sz="2000" dirty="0" smtClean="0"/>
              <a:t>) with 7.5 x 7.5 </a:t>
            </a:r>
            <a:r>
              <a:rPr lang="el-GR" sz="2000" dirty="0" smtClean="0"/>
              <a:t>μ</a:t>
            </a:r>
            <a:r>
              <a:rPr lang="en-US" sz="2000" dirty="0" smtClean="0"/>
              <a:t>m or 19 x 19 </a:t>
            </a:r>
            <a:r>
              <a:rPr lang="el-GR" sz="2000" dirty="0" smtClean="0"/>
              <a:t>μ</a:t>
            </a:r>
            <a:r>
              <a:rPr lang="en-US" sz="2000" dirty="0" smtClean="0"/>
              <a:t>m mesh TEM grids.</a:t>
            </a:r>
          </a:p>
          <a:p>
            <a:pPr marL="914400" lvl="1" indent="-457200">
              <a:buFont typeface="+mj-lt"/>
              <a:buAutoNum type="arabicPeriod"/>
            </a:pPr>
            <a:r>
              <a:rPr lang="en-US" sz="2000" dirty="0" smtClean="0"/>
              <a:t>Sulfurization, </a:t>
            </a:r>
            <a:r>
              <a:rPr lang="en-US" sz="2000" dirty="0" err="1" smtClean="0"/>
              <a:t>Selenization</a:t>
            </a:r>
            <a:r>
              <a:rPr lang="en-US" sz="2000" dirty="0" smtClean="0"/>
              <a:t>, or </a:t>
            </a:r>
            <a:r>
              <a:rPr lang="en-US" sz="2000" dirty="0" err="1" smtClean="0"/>
              <a:t>Tellurization</a:t>
            </a:r>
            <a:r>
              <a:rPr lang="en-US" sz="2000" dirty="0" smtClean="0"/>
              <a:t> in three zone quartz tube furnace</a:t>
            </a:r>
          </a:p>
          <a:p>
            <a:pPr marL="914400" lvl="1" indent="-457200">
              <a:buFont typeface="+mj-lt"/>
              <a:buAutoNum type="arabicPeriod"/>
            </a:pPr>
            <a:r>
              <a:rPr lang="en-US" sz="2000" dirty="0" smtClean="0"/>
              <a:t>Thermal evaporation of 1 to 4 layer amorphous WO3 (at 10</a:t>
            </a:r>
            <a:r>
              <a:rPr lang="en-US" sz="2000" baseline="30000" dirty="0" smtClean="0"/>
              <a:t>-5</a:t>
            </a:r>
            <a:r>
              <a:rPr lang="en-US" sz="2000" dirty="0" smtClean="0"/>
              <a:t> </a:t>
            </a:r>
            <a:r>
              <a:rPr lang="en-US" sz="2000" dirty="0" err="1" smtClean="0"/>
              <a:t>Torr</a:t>
            </a:r>
            <a:r>
              <a:rPr lang="en-US" sz="2000" dirty="0" smtClean="0"/>
              <a:t>) without grids. </a:t>
            </a:r>
          </a:p>
          <a:p>
            <a:pPr marL="914400" lvl="1" indent="-457200">
              <a:buFont typeface="+mj-lt"/>
              <a:buAutoNum type="arabicPeriod"/>
            </a:pPr>
            <a:r>
              <a:rPr lang="en-US" sz="2000" dirty="0" smtClean="0"/>
              <a:t>Sulfurization, </a:t>
            </a:r>
            <a:r>
              <a:rPr lang="en-US" sz="2000" dirty="0" err="1" smtClean="0"/>
              <a:t>Selenization</a:t>
            </a:r>
            <a:r>
              <a:rPr lang="en-US" sz="2000" dirty="0" smtClean="0"/>
              <a:t>, or </a:t>
            </a:r>
            <a:r>
              <a:rPr lang="en-US" sz="2000" dirty="0" err="1" smtClean="0"/>
              <a:t>Tellurization</a:t>
            </a:r>
            <a:r>
              <a:rPr lang="en-US" sz="2000" dirty="0" smtClean="0"/>
              <a:t> in three zone quartz tube furnace</a:t>
            </a:r>
            <a:endParaRPr lang="en-US" sz="2000" dirty="0"/>
          </a:p>
        </p:txBody>
      </p:sp>
    </p:spTree>
    <p:extLst>
      <p:ext uri="{BB962C8B-B14F-4D97-AF65-F5344CB8AC3E}">
        <p14:creationId xmlns:p14="http://schemas.microsoft.com/office/powerpoint/2010/main" val="2881101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Synthesis – Different Processes</a:t>
            </a:r>
          </a:p>
        </p:txBody>
      </p:sp>
      <p:grpSp>
        <p:nvGrpSpPr>
          <p:cNvPr id="3" name="Group 2"/>
          <p:cNvGrpSpPr/>
          <p:nvPr/>
        </p:nvGrpSpPr>
        <p:grpSpPr>
          <a:xfrm>
            <a:off x="510555" y="1332009"/>
            <a:ext cx="8046720" cy="5212080"/>
            <a:chOff x="1563691" y="188640"/>
            <a:chExt cx="8975599" cy="6108486"/>
          </a:xfrm>
        </p:grpSpPr>
        <p:grpSp>
          <p:nvGrpSpPr>
            <p:cNvPr id="4" name="Group 3"/>
            <p:cNvGrpSpPr/>
            <p:nvPr/>
          </p:nvGrpSpPr>
          <p:grpSpPr>
            <a:xfrm>
              <a:off x="1854656" y="629930"/>
              <a:ext cx="2573446" cy="1209837"/>
              <a:chOff x="44989" y="634987"/>
              <a:chExt cx="2573446" cy="1209837"/>
            </a:xfrm>
            <a:effectLst>
              <a:outerShdw blurRad="215900" dist="254000" dir="3540000" sx="94000" sy="94000" algn="ctr" rotWithShape="0">
                <a:sysClr val="window" lastClr="FFFFFF">
                  <a:lumMod val="65000"/>
                </a:sysClr>
              </a:outerShdw>
            </a:effectLst>
          </p:grpSpPr>
          <p:sp>
            <p:nvSpPr>
              <p:cNvPr id="601" name="Cube 600"/>
              <p:cNvSpPr/>
              <p:nvPr/>
            </p:nvSpPr>
            <p:spPr>
              <a:xfrm>
                <a:off x="44989" y="884071"/>
                <a:ext cx="2573446" cy="960753"/>
              </a:xfrm>
              <a:prstGeom prst="cube">
                <a:avLst>
                  <a:gd name="adj" fmla="val 85177"/>
                </a:avLst>
              </a:prstGeom>
              <a:solidFill>
                <a:srgbClr val="0610D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02" name="Cube 601"/>
              <p:cNvSpPr/>
              <p:nvPr/>
            </p:nvSpPr>
            <p:spPr>
              <a:xfrm>
                <a:off x="44989" y="748818"/>
                <a:ext cx="2573446" cy="960753"/>
              </a:xfrm>
              <a:prstGeom prst="cube">
                <a:avLst>
                  <a:gd name="adj" fmla="val 85177"/>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603" name="Group 602"/>
              <p:cNvGrpSpPr/>
              <p:nvPr/>
            </p:nvGrpSpPr>
            <p:grpSpPr>
              <a:xfrm>
                <a:off x="143040" y="634987"/>
                <a:ext cx="2377345" cy="926441"/>
                <a:chOff x="2681124" y="1196752"/>
                <a:chExt cx="4989066" cy="1944216"/>
              </a:xfrm>
            </p:grpSpPr>
            <p:sp>
              <p:nvSpPr>
                <p:cNvPr id="604" name="Cube 603"/>
                <p:cNvSpPr/>
                <p:nvPr/>
              </p:nvSpPr>
              <p:spPr>
                <a:xfrm>
                  <a:off x="2681124" y="2634680"/>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05" name="Cube 604"/>
                <p:cNvSpPr/>
                <p:nvPr/>
              </p:nvSpPr>
              <p:spPr>
                <a:xfrm>
                  <a:off x="3113172" y="2203748"/>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06" name="Cube 605"/>
                <p:cNvSpPr/>
                <p:nvPr/>
              </p:nvSpPr>
              <p:spPr>
                <a:xfrm>
                  <a:off x="3545220" y="1771700"/>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07" name="Cube 606"/>
                <p:cNvSpPr/>
                <p:nvPr/>
              </p:nvSpPr>
              <p:spPr>
                <a:xfrm>
                  <a:off x="3975363" y="1340768"/>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08" name="Cube 607"/>
                <p:cNvSpPr/>
                <p:nvPr/>
              </p:nvSpPr>
              <p:spPr>
                <a:xfrm>
                  <a:off x="2915816" y="1196752"/>
                  <a:ext cx="1944216" cy="1944216"/>
                </a:xfrm>
                <a:prstGeom prst="cube">
                  <a:avLst>
                    <a:gd name="adj" fmla="val 88137"/>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09" name="Cube 608"/>
                <p:cNvSpPr/>
                <p:nvPr/>
              </p:nvSpPr>
              <p:spPr>
                <a:xfrm>
                  <a:off x="3291096" y="2631197"/>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0" name="Cube 609"/>
                <p:cNvSpPr/>
                <p:nvPr/>
              </p:nvSpPr>
              <p:spPr>
                <a:xfrm>
                  <a:off x="3723144" y="2200265"/>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1" name="Cube 610"/>
                <p:cNvSpPr/>
                <p:nvPr/>
              </p:nvSpPr>
              <p:spPr>
                <a:xfrm>
                  <a:off x="4155192" y="1768217"/>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2" name="Cube 611"/>
                <p:cNvSpPr/>
                <p:nvPr/>
              </p:nvSpPr>
              <p:spPr>
                <a:xfrm>
                  <a:off x="4585335" y="1337285"/>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3" name="Cube 612"/>
                <p:cNvSpPr/>
                <p:nvPr/>
              </p:nvSpPr>
              <p:spPr>
                <a:xfrm>
                  <a:off x="3707442" y="1196752"/>
                  <a:ext cx="1944216" cy="1944216"/>
                </a:xfrm>
                <a:prstGeom prst="cube">
                  <a:avLst>
                    <a:gd name="adj" fmla="val 88137"/>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4" name="Cube 613"/>
                <p:cNvSpPr/>
                <p:nvPr/>
              </p:nvSpPr>
              <p:spPr>
                <a:xfrm>
                  <a:off x="4082722" y="2631197"/>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5" name="Cube 614"/>
                <p:cNvSpPr/>
                <p:nvPr/>
              </p:nvSpPr>
              <p:spPr>
                <a:xfrm>
                  <a:off x="4514770" y="2200265"/>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6" name="Cube 615"/>
                <p:cNvSpPr/>
                <p:nvPr/>
              </p:nvSpPr>
              <p:spPr>
                <a:xfrm>
                  <a:off x="4946818" y="1768217"/>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7" name="Cube 616"/>
                <p:cNvSpPr/>
                <p:nvPr/>
              </p:nvSpPr>
              <p:spPr>
                <a:xfrm>
                  <a:off x="5376961" y="1337285"/>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8" name="Cube 617"/>
                <p:cNvSpPr/>
                <p:nvPr/>
              </p:nvSpPr>
              <p:spPr>
                <a:xfrm>
                  <a:off x="4499992" y="1196752"/>
                  <a:ext cx="1944216" cy="1944216"/>
                </a:xfrm>
                <a:prstGeom prst="cube">
                  <a:avLst>
                    <a:gd name="adj" fmla="val 88137"/>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smtClean="0">
                    <a:ln>
                      <a:noFill/>
                    </a:ln>
                    <a:solidFill>
                      <a:prstClr val="white"/>
                    </a:solidFill>
                    <a:effectLst/>
                    <a:uLnTx/>
                    <a:uFillTx/>
                    <a:latin typeface="Calibri"/>
                    <a:ea typeface="+mn-ea"/>
                    <a:cs typeface="+mn-cs"/>
                  </a:endParaRPr>
                </a:p>
              </p:txBody>
            </p:sp>
            <p:sp>
              <p:nvSpPr>
                <p:cNvPr id="619" name="Cube 618"/>
                <p:cNvSpPr/>
                <p:nvPr/>
              </p:nvSpPr>
              <p:spPr>
                <a:xfrm>
                  <a:off x="4875272" y="2631197"/>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smtClean="0">
                    <a:ln>
                      <a:noFill/>
                    </a:ln>
                    <a:solidFill>
                      <a:prstClr val="white"/>
                    </a:solidFill>
                    <a:effectLst/>
                    <a:uLnTx/>
                    <a:uFillTx/>
                    <a:latin typeface="Calibri"/>
                    <a:ea typeface="+mn-ea"/>
                    <a:cs typeface="+mn-cs"/>
                  </a:endParaRPr>
                </a:p>
              </p:txBody>
            </p:sp>
            <p:sp>
              <p:nvSpPr>
                <p:cNvPr id="620" name="Cube 619"/>
                <p:cNvSpPr/>
                <p:nvPr/>
              </p:nvSpPr>
              <p:spPr>
                <a:xfrm>
                  <a:off x="5307320" y="2200265"/>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smtClean="0">
                    <a:ln>
                      <a:noFill/>
                    </a:ln>
                    <a:solidFill>
                      <a:prstClr val="white"/>
                    </a:solidFill>
                    <a:effectLst/>
                    <a:uLnTx/>
                    <a:uFillTx/>
                    <a:latin typeface="Calibri"/>
                    <a:ea typeface="+mn-ea"/>
                    <a:cs typeface="+mn-cs"/>
                  </a:endParaRPr>
                </a:p>
              </p:txBody>
            </p:sp>
            <p:sp>
              <p:nvSpPr>
                <p:cNvPr id="621" name="Cube 620"/>
                <p:cNvSpPr/>
                <p:nvPr/>
              </p:nvSpPr>
              <p:spPr>
                <a:xfrm>
                  <a:off x="5739368" y="1768217"/>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smtClean="0">
                    <a:ln>
                      <a:noFill/>
                    </a:ln>
                    <a:solidFill>
                      <a:prstClr val="white"/>
                    </a:solidFill>
                    <a:effectLst/>
                    <a:uLnTx/>
                    <a:uFillTx/>
                    <a:latin typeface="Calibri"/>
                    <a:ea typeface="+mn-ea"/>
                    <a:cs typeface="+mn-cs"/>
                  </a:endParaRPr>
                </a:p>
              </p:txBody>
            </p:sp>
            <p:sp>
              <p:nvSpPr>
                <p:cNvPr id="622" name="Cube 621"/>
                <p:cNvSpPr/>
                <p:nvPr/>
              </p:nvSpPr>
              <p:spPr>
                <a:xfrm>
                  <a:off x="6169511" y="1337285"/>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smtClean="0">
                    <a:ln>
                      <a:noFill/>
                    </a:ln>
                    <a:solidFill>
                      <a:prstClr val="white"/>
                    </a:solidFill>
                    <a:effectLst/>
                    <a:uLnTx/>
                    <a:uFillTx/>
                    <a:latin typeface="Calibri"/>
                    <a:ea typeface="+mn-ea"/>
                    <a:cs typeface="+mn-cs"/>
                  </a:endParaRPr>
                </a:p>
              </p:txBody>
            </p:sp>
            <p:sp>
              <p:nvSpPr>
                <p:cNvPr id="623" name="Cube 622"/>
                <p:cNvSpPr/>
                <p:nvPr/>
              </p:nvSpPr>
              <p:spPr>
                <a:xfrm>
                  <a:off x="5292080" y="1196752"/>
                  <a:ext cx="1944216" cy="1944216"/>
                </a:xfrm>
                <a:prstGeom prst="cube">
                  <a:avLst>
                    <a:gd name="adj" fmla="val 88137"/>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24" name="Cube 623"/>
                <p:cNvSpPr/>
                <p:nvPr/>
              </p:nvSpPr>
              <p:spPr>
                <a:xfrm>
                  <a:off x="5668744" y="2631197"/>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25" name="Cube 624"/>
                <p:cNvSpPr/>
                <p:nvPr/>
              </p:nvSpPr>
              <p:spPr>
                <a:xfrm>
                  <a:off x="6100792" y="2200265"/>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26" name="Cube 625"/>
                <p:cNvSpPr/>
                <p:nvPr/>
              </p:nvSpPr>
              <p:spPr>
                <a:xfrm>
                  <a:off x="6532840" y="1768217"/>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27" name="Cube 626"/>
                <p:cNvSpPr/>
                <p:nvPr/>
              </p:nvSpPr>
              <p:spPr>
                <a:xfrm>
                  <a:off x="6962983" y="1337285"/>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grpSp>
          <p:nvGrpSpPr>
            <p:cNvPr id="5" name="Group 4"/>
            <p:cNvGrpSpPr/>
            <p:nvPr/>
          </p:nvGrpSpPr>
          <p:grpSpPr>
            <a:xfrm>
              <a:off x="7948540" y="742238"/>
              <a:ext cx="2575623" cy="1097528"/>
              <a:chOff x="6391217" y="656655"/>
              <a:chExt cx="2575623" cy="1097528"/>
            </a:xfrm>
            <a:effectLst>
              <a:outerShdw blurRad="215900" dist="254000" dir="3540000" sx="94000" sy="94000" algn="ctr" rotWithShape="0">
                <a:sysClr val="window" lastClr="FFFFFF">
                  <a:lumMod val="50000"/>
                </a:sysClr>
              </a:outerShdw>
            </a:effectLst>
          </p:grpSpPr>
          <p:sp>
            <p:nvSpPr>
              <p:cNvPr id="574" name="Cube 573"/>
              <p:cNvSpPr/>
              <p:nvPr/>
            </p:nvSpPr>
            <p:spPr>
              <a:xfrm>
                <a:off x="6393394" y="793430"/>
                <a:ext cx="2573446" cy="960753"/>
              </a:xfrm>
              <a:prstGeom prst="cube">
                <a:avLst>
                  <a:gd name="adj" fmla="val 85177"/>
                </a:avLst>
              </a:prstGeom>
              <a:solidFill>
                <a:srgbClr val="0610D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75" name="Cube 574"/>
              <p:cNvSpPr/>
              <p:nvPr/>
            </p:nvSpPr>
            <p:spPr>
              <a:xfrm>
                <a:off x="6391217" y="658177"/>
                <a:ext cx="2573446" cy="960753"/>
              </a:xfrm>
              <a:prstGeom prst="cube">
                <a:avLst>
                  <a:gd name="adj" fmla="val 85177"/>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76" name="Freeform 575"/>
              <p:cNvSpPr/>
              <p:nvPr/>
            </p:nvSpPr>
            <p:spPr>
              <a:xfrm>
                <a:off x="6834025" y="1198841"/>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77" name="Freeform 576"/>
              <p:cNvSpPr/>
              <p:nvPr/>
            </p:nvSpPr>
            <p:spPr>
              <a:xfrm>
                <a:off x="7045233" y="992312"/>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78" name="Freeform 577"/>
              <p:cNvSpPr/>
              <p:nvPr/>
            </p:nvSpPr>
            <p:spPr>
              <a:xfrm>
                <a:off x="7246017" y="785813"/>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79" name="Freeform 578"/>
              <p:cNvSpPr/>
              <p:nvPr/>
            </p:nvSpPr>
            <p:spPr>
              <a:xfrm>
                <a:off x="7234070" y="1196936"/>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80" name="Freeform 579"/>
              <p:cNvSpPr/>
              <p:nvPr/>
            </p:nvSpPr>
            <p:spPr>
              <a:xfrm>
                <a:off x="7441468" y="992312"/>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81" name="Freeform 580"/>
              <p:cNvSpPr/>
              <p:nvPr/>
            </p:nvSpPr>
            <p:spPr>
              <a:xfrm>
                <a:off x="7642252" y="787718"/>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82" name="Freeform 581"/>
              <p:cNvSpPr/>
              <p:nvPr/>
            </p:nvSpPr>
            <p:spPr>
              <a:xfrm>
                <a:off x="7627963" y="1198841"/>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83" name="Freeform 582"/>
              <p:cNvSpPr/>
              <p:nvPr/>
            </p:nvSpPr>
            <p:spPr>
              <a:xfrm>
                <a:off x="7839171" y="992312"/>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84" name="Freeform 583"/>
              <p:cNvSpPr/>
              <p:nvPr/>
            </p:nvSpPr>
            <p:spPr>
              <a:xfrm>
                <a:off x="8039955" y="785813"/>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85" name="Freeform 584"/>
              <p:cNvSpPr/>
              <p:nvPr/>
            </p:nvSpPr>
            <p:spPr>
              <a:xfrm>
                <a:off x="8011851" y="1196936"/>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86" name="Freeform 585"/>
              <p:cNvSpPr/>
              <p:nvPr/>
            </p:nvSpPr>
            <p:spPr>
              <a:xfrm>
                <a:off x="8223059" y="990407"/>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87" name="Freeform 586"/>
              <p:cNvSpPr/>
              <p:nvPr/>
            </p:nvSpPr>
            <p:spPr>
              <a:xfrm>
                <a:off x="8423843" y="783908"/>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88" name="Freeform 587"/>
              <p:cNvSpPr/>
              <p:nvPr/>
            </p:nvSpPr>
            <p:spPr>
              <a:xfrm>
                <a:off x="6525803" y="1204486"/>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89" name="Freeform 588"/>
              <p:cNvSpPr/>
              <p:nvPr/>
            </p:nvSpPr>
            <p:spPr>
              <a:xfrm>
                <a:off x="6733200" y="999932"/>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0" name="Freeform 589"/>
              <p:cNvSpPr/>
              <p:nvPr/>
            </p:nvSpPr>
            <p:spPr>
              <a:xfrm>
                <a:off x="6932378" y="793433"/>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1" name="Freeform 590"/>
              <p:cNvSpPr/>
              <p:nvPr/>
            </p:nvSpPr>
            <p:spPr>
              <a:xfrm>
                <a:off x="7499737" y="1404474"/>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2" name="Freeform 591"/>
              <p:cNvSpPr/>
              <p:nvPr/>
            </p:nvSpPr>
            <p:spPr>
              <a:xfrm>
                <a:off x="7876005" y="1402570"/>
                <a:ext cx="342547" cy="78176"/>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06352"/>
                  <a:gd name="connsiteY0" fmla="*/ 88689 h 142946"/>
                  <a:gd name="connsiteX1" fmla="*/ 37183 w 306352"/>
                  <a:gd name="connsiteY1" fmla="*/ 0 h 142946"/>
                  <a:gd name="connsiteX2" fmla="*/ 306352 w 306352"/>
                  <a:gd name="connsiteY2" fmla="*/ 1835 h 142946"/>
                  <a:gd name="connsiteX3" fmla="*/ 164535 w 306352"/>
                  <a:gd name="connsiteY3" fmla="*/ 142946 h 142946"/>
                  <a:gd name="connsiteX4" fmla="*/ 0 w 306352"/>
                  <a:gd name="connsiteY4" fmla="*/ 88689 h 142946"/>
                  <a:gd name="connsiteX0" fmla="*/ 0 w 342547"/>
                  <a:gd name="connsiteY0" fmla="*/ 73449 h 142946"/>
                  <a:gd name="connsiteX1" fmla="*/ 73378 w 342547"/>
                  <a:gd name="connsiteY1" fmla="*/ 0 h 142946"/>
                  <a:gd name="connsiteX2" fmla="*/ 342547 w 342547"/>
                  <a:gd name="connsiteY2" fmla="*/ 1835 h 142946"/>
                  <a:gd name="connsiteX3" fmla="*/ 200730 w 342547"/>
                  <a:gd name="connsiteY3" fmla="*/ 142946 h 142946"/>
                  <a:gd name="connsiteX4" fmla="*/ 0 w 342547"/>
                  <a:gd name="connsiteY4" fmla="*/ 73449 h 142946"/>
                  <a:gd name="connsiteX0" fmla="*/ 0 w 342547"/>
                  <a:gd name="connsiteY0" fmla="*/ 73449 h 80081"/>
                  <a:gd name="connsiteX1" fmla="*/ 73378 w 342547"/>
                  <a:gd name="connsiteY1" fmla="*/ 0 h 80081"/>
                  <a:gd name="connsiteX2" fmla="*/ 342547 w 342547"/>
                  <a:gd name="connsiteY2" fmla="*/ 1835 h 80081"/>
                  <a:gd name="connsiteX3" fmla="*/ 248355 w 342547"/>
                  <a:gd name="connsiteY3" fmla="*/ 80081 h 80081"/>
                  <a:gd name="connsiteX4" fmla="*/ 0 w 342547"/>
                  <a:gd name="connsiteY4" fmla="*/ 73449 h 80081"/>
                  <a:gd name="connsiteX0" fmla="*/ 0 w 342547"/>
                  <a:gd name="connsiteY0" fmla="*/ 73449 h 76271"/>
                  <a:gd name="connsiteX1" fmla="*/ 73378 w 342547"/>
                  <a:gd name="connsiteY1" fmla="*/ 0 h 76271"/>
                  <a:gd name="connsiteX2" fmla="*/ 342547 w 342547"/>
                  <a:gd name="connsiteY2" fmla="*/ 1835 h 76271"/>
                  <a:gd name="connsiteX3" fmla="*/ 255975 w 342547"/>
                  <a:gd name="connsiteY3" fmla="*/ 76271 h 76271"/>
                  <a:gd name="connsiteX4" fmla="*/ 0 w 342547"/>
                  <a:gd name="connsiteY4" fmla="*/ 73449 h 76271"/>
                  <a:gd name="connsiteX0" fmla="*/ 0 w 342547"/>
                  <a:gd name="connsiteY0" fmla="*/ 73449 h 78176"/>
                  <a:gd name="connsiteX1" fmla="*/ 73378 w 342547"/>
                  <a:gd name="connsiteY1" fmla="*/ 0 h 78176"/>
                  <a:gd name="connsiteX2" fmla="*/ 342547 w 342547"/>
                  <a:gd name="connsiteY2" fmla="*/ 1835 h 78176"/>
                  <a:gd name="connsiteX3" fmla="*/ 275025 w 342547"/>
                  <a:gd name="connsiteY3" fmla="*/ 78176 h 78176"/>
                  <a:gd name="connsiteX4" fmla="*/ 0 w 342547"/>
                  <a:gd name="connsiteY4" fmla="*/ 73449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547" h="78176">
                    <a:moveTo>
                      <a:pt x="0" y="73449"/>
                    </a:moveTo>
                    <a:lnTo>
                      <a:pt x="73378" y="0"/>
                    </a:lnTo>
                    <a:lnTo>
                      <a:pt x="342547" y="1835"/>
                    </a:lnTo>
                    <a:lnTo>
                      <a:pt x="275025" y="78176"/>
                    </a:lnTo>
                    <a:lnTo>
                      <a:pt x="0" y="7344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3" name="Freeform 592"/>
              <p:cNvSpPr/>
              <p:nvPr/>
            </p:nvSpPr>
            <p:spPr>
              <a:xfrm>
                <a:off x="6397577" y="1410120"/>
                <a:ext cx="237772" cy="6589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317782"/>
                  <a:gd name="connsiteY0" fmla="*/ 138289 h 138289"/>
                  <a:gd name="connsiteX1" fmla="*/ 141958 w 317782"/>
                  <a:gd name="connsiteY1" fmla="*/ 70 h 138289"/>
                  <a:gd name="connsiteX2" fmla="*/ 317782 w 317782"/>
                  <a:gd name="connsiteY2" fmla="*/ 0 h 138289"/>
                  <a:gd name="connsiteX3" fmla="*/ 242640 w 317782"/>
                  <a:gd name="connsiteY3" fmla="*/ 43956 h 138289"/>
                  <a:gd name="connsiteX4" fmla="*/ 0 w 317782"/>
                  <a:gd name="connsiteY4" fmla="*/ 138289 h 138289"/>
                  <a:gd name="connsiteX0" fmla="*/ 0 w 317782"/>
                  <a:gd name="connsiteY0" fmla="*/ 138289 h 138289"/>
                  <a:gd name="connsiteX1" fmla="*/ 141958 w 317782"/>
                  <a:gd name="connsiteY1" fmla="*/ 70 h 138289"/>
                  <a:gd name="connsiteX2" fmla="*/ 317782 w 317782"/>
                  <a:gd name="connsiteY2" fmla="*/ 0 h 138289"/>
                  <a:gd name="connsiteX3" fmla="*/ 261690 w 317782"/>
                  <a:gd name="connsiteY3" fmla="*/ 61101 h 138289"/>
                  <a:gd name="connsiteX4" fmla="*/ 0 w 317782"/>
                  <a:gd name="connsiteY4" fmla="*/ 138289 h 138289"/>
                  <a:gd name="connsiteX0" fmla="*/ 0 w 237772"/>
                  <a:gd name="connsiteY0" fmla="*/ 65899 h 65899"/>
                  <a:gd name="connsiteX1" fmla="*/ 61948 w 237772"/>
                  <a:gd name="connsiteY1" fmla="*/ 70 h 65899"/>
                  <a:gd name="connsiteX2" fmla="*/ 237772 w 237772"/>
                  <a:gd name="connsiteY2" fmla="*/ 0 h 65899"/>
                  <a:gd name="connsiteX3" fmla="*/ 181680 w 237772"/>
                  <a:gd name="connsiteY3" fmla="*/ 61101 h 65899"/>
                  <a:gd name="connsiteX4" fmla="*/ 0 w 237772"/>
                  <a:gd name="connsiteY4" fmla="*/ 65899 h 65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72" h="65899">
                    <a:moveTo>
                      <a:pt x="0" y="65899"/>
                    </a:moveTo>
                    <a:lnTo>
                      <a:pt x="61948" y="70"/>
                    </a:lnTo>
                    <a:lnTo>
                      <a:pt x="237772" y="0"/>
                    </a:lnTo>
                    <a:lnTo>
                      <a:pt x="181680" y="61101"/>
                    </a:lnTo>
                    <a:lnTo>
                      <a:pt x="0" y="6589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4" name="Freeform 593"/>
              <p:cNvSpPr/>
              <p:nvPr/>
            </p:nvSpPr>
            <p:spPr>
              <a:xfrm>
                <a:off x="7100512" y="1403405"/>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5" name="Freeform 594"/>
              <p:cNvSpPr/>
              <p:nvPr/>
            </p:nvSpPr>
            <p:spPr>
              <a:xfrm>
                <a:off x="6704625" y="1405774"/>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6" name="Freeform 595"/>
              <p:cNvSpPr/>
              <p:nvPr/>
            </p:nvSpPr>
            <p:spPr>
              <a:xfrm>
                <a:off x="7450640" y="657419"/>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7" name="Freeform 596"/>
              <p:cNvSpPr/>
              <p:nvPr/>
            </p:nvSpPr>
            <p:spPr>
              <a:xfrm>
                <a:off x="8628466" y="657420"/>
                <a:ext cx="336832" cy="67734"/>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414937"/>
                  <a:gd name="connsiteY0" fmla="*/ 144004 h 144004"/>
                  <a:gd name="connsiteX1" fmla="*/ 67663 w 414937"/>
                  <a:gd name="connsiteY1" fmla="*/ 76270 h 144004"/>
                  <a:gd name="connsiteX2" fmla="*/ 414937 w 414937"/>
                  <a:gd name="connsiteY2" fmla="*/ 0 h 144004"/>
                  <a:gd name="connsiteX3" fmla="*/ 273120 w 414937"/>
                  <a:gd name="connsiteY3" fmla="*/ 141111 h 144004"/>
                  <a:gd name="connsiteX4" fmla="*/ 0 w 414937"/>
                  <a:gd name="connsiteY4" fmla="*/ 144004 h 144004"/>
                  <a:gd name="connsiteX0" fmla="*/ 0 w 336832"/>
                  <a:gd name="connsiteY0" fmla="*/ 67734 h 67734"/>
                  <a:gd name="connsiteX1" fmla="*/ 67663 w 336832"/>
                  <a:gd name="connsiteY1" fmla="*/ 0 h 67734"/>
                  <a:gd name="connsiteX2" fmla="*/ 336832 w 336832"/>
                  <a:gd name="connsiteY2" fmla="*/ 7550 h 67734"/>
                  <a:gd name="connsiteX3" fmla="*/ 273120 w 336832"/>
                  <a:gd name="connsiteY3" fmla="*/ 64841 h 67734"/>
                  <a:gd name="connsiteX4" fmla="*/ 0 w 336832"/>
                  <a:gd name="connsiteY4" fmla="*/ 67734 h 67734"/>
                  <a:gd name="connsiteX0" fmla="*/ 0 w 336832"/>
                  <a:gd name="connsiteY0" fmla="*/ 67734 h 67734"/>
                  <a:gd name="connsiteX1" fmla="*/ 67663 w 336832"/>
                  <a:gd name="connsiteY1" fmla="*/ 0 h 67734"/>
                  <a:gd name="connsiteX2" fmla="*/ 336832 w 336832"/>
                  <a:gd name="connsiteY2" fmla="*/ 1835 h 67734"/>
                  <a:gd name="connsiteX3" fmla="*/ 273120 w 336832"/>
                  <a:gd name="connsiteY3" fmla="*/ 64841 h 67734"/>
                  <a:gd name="connsiteX4" fmla="*/ 0 w 336832"/>
                  <a:gd name="connsiteY4" fmla="*/ 67734 h 67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7734">
                    <a:moveTo>
                      <a:pt x="0" y="67734"/>
                    </a:moveTo>
                    <a:lnTo>
                      <a:pt x="67663" y="0"/>
                    </a:lnTo>
                    <a:lnTo>
                      <a:pt x="336832" y="1835"/>
                    </a:lnTo>
                    <a:lnTo>
                      <a:pt x="273120" y="64841"/>
                    </a:lnTo>
                    <a:lnTo>
                      <a:pt x="0" y="67734"/>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8" name="Freeform 597"/>
              <p:cNvSpPr/>
              <p:nvPr/>
            </p:nvSpPr>
            <p:spPr>
              <a:xfrm>
                <a:off x="7137000" y="657489"/>
                <a:ext cx="247297" cy="7246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247297"/>
                  <a:gd name="connsiteY0" fmla="*/ 138219 h 141041"/>
                  <a:gd name="connsiteX1" fmla="*/ 141958 w 247297"/>
                  <a:gd name="connsiteY1" fmla="*/ 0 h 141041"/>
                  <a:gd name="connsiteX2" fmla="*/ 247297 w 247297"/>
                  <a:gd name="connsiteY2" fmla="*/ 72320 h 141041"/>
                  <a:gd name="connsiteX3" fmla="*/ 175965 w 247297"/>
                  <a:gd name="connsiteY3" fmla="*/ 141041 h 141041"/>
                  <a:gd name="connsiteX4" fmla="*/ 0 w 247297"/>
                  <a:gd name="connsiteY4" fmla="*/ 138219 h 141041"/>
                  <a:gd name="connsiteX0" fmla="*/ 0 w 247297"/>
                  <a:gd name="connsiteY0" fmla="*/ 69639 h 72461"/>
                  <a:gd name="connsiteX1" fmla="*/ 69568 w 247297"/>
                  <a:gd name="connsiteY1" fmla="*/ 0 h 72461"/>
                  <a:gd name="connsiteX2" fmla="*/ 247297 w 247297"/>
                  <a:gd name="connsiteY2" fmla="*/ 3740 h 72461"/>
                  <a:gd name="connsiteX3" fmla="*/ 175965 w 247297"/>
                  <a:gd name="connsiteY3" fmla="*/ 72461 h 72461"/>
                  <a:gd name="connsiteX4" fmla="*/ 0 w 247297"/>
                  <a:gd name="connsiteY4" fmla="*/ 69639 h 7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97" h="72461">
                    <a:moveTo>
                      <a:pt x="0" y="69639"/>
                    </a:moveTo>
                    <a:lnTo>
                      <a:pt x="69568" y="0"/>
                    </a:lnTo>
                    <a:lnTo>
                      <a:pt x="247297" y="3740"/>
                    </a:lnTo>
                    <a:lnTo>
                      <a:pt x="175965" y="7246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9" name="Freeform 598"/>
              <p:cNvSpPr/>
              <p:nvPr/>
            </p:nvSpPr>
            <p:spPr>
              <a:xfrm>
                <a:off x="7851038" y="657037"/>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00" name="Freeform 599"/>
              <p:cNvSpPr/>
              <p:nvPr/>
            </p:nvSpPr>
            <p:spPr>
              <a:xfrm>
                <a:off x="8246836" y="656655"/>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6" name="Group 5"/>
            <p:cNvGrpSpPr/>
            <p:nvPr/>
          </p:nvGrpSpPr>
          <p:grpSpPr>
            <a:xfrm>
              <a:off x="4951312" y="742238"/>
              <a:ext cx="2575623" cy="1097528"/>
              <a:chOff x="2954361" y="683967"/>
              <a:chExt cx="2575623" cy="1097528"/>
            </a:xfrm>
            <a:effectLst>
              <a:outerShdw blurRad="215900" dist="254000" dir="3540000" sx="94000" sy="94000" algn="ctr" rotWithShape="0">
                <a:srgbClr val="000000">
                  <a:alpha val="43137"/>
                </a:srgbClr>
              </a:outerShdw>
            </a:effectLst>
          </p:grpSpPr>
          <p:sp>
            <p:nvSpPr>
              <p:cNvPr id="547" name="Cube 546"/>
              <p:cNvSpPr/>
              <p:nvPr/>
            </p:nvSpPr>
            <p:spPr>
              <a:xfrm>
                <a:off x="2956538" y="820742"/>
                <a:ext cx="2573446" cy="960753"/>
              </a:xfrm>
              <a:prstGeom prst="cube">
                <a:avLst>
                  <a:gd name="adj" fmla="val 85177"/>
                </a:avLst>
              </a:prstGeom>
              <a:solidFill>
                <a:srgbClr val="0610D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48" name="Cube 547"/>
              <p:cNvSpPr/>
              <p:nvPr/>
            </p:nvSpPr>
            <p:spPr>
              <a:xfrm>
                <a:off x="2954361" y="685489"/>
                <a:ext cx="2573446" cy="960753"/>
              </a:xfrm>
              <a:prstGeom prst="cube">
                <a:avLst>
                  <a:gd name="adj" fmla="val 85177"/>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49" name="Freeform 548"/>
              <p:cNvSpPr/>
              <p:nvPr/>
            </p:nvSpPr>
            <p:spPr>
              <a:xfrm>
                <a:off x="3397169" y="1226153"/>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50" name="Freeform 549"/>
              <p:cNvSpPr/>
              <p:nvPr/>
            </p:nvSpPr>
            <p:spPr>
              <a:xfrm>
                <a:off x="3608377" y="1019624"/>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51" name="Freeform 550"/>
              <p:cNvSpPr/>
              <p:nvPr/>
            </p:nvSpPr>
            <p:spPr>
              <a:xfrm>
                <a:off x="3809161" y="813125"/>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52" name="Freeform 551"/>
              <p:cNvSpPr/>
              <p:nvPr/>
            </p:nvSpPr>
            <p:spPr>
              <a:xfrm>
                <a:off x="3797214" y="1224248"/>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53" name="Freeform 552"/>
              <p:cNvSpPr/>
              <p:nvPr/>
            </p:nvSpPr>
            <p:spPr>
              <a:xfrm>
                <a:off x="4004612" y="1019624"/>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54" name="Freeform 553"/>
              <p:cNvSpPr/>
              <p:nvPr/>
            </p:nvSpPr>
            <p:spPr>
              <a:xfrm>
                <a:off x="4205396" y="815030"/>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55" name="Freeform 554"/>
              <p:cNvSpPr/>
              <p:nvPr/>
            </p:nvSpPr>
            <p:spPr>
              <a:xfrm>
                <a:off x="4191107" y="1226153"/>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56" name="Freeform 555"/>
              <p:cNvSpPr/>
              <p:nvPr/>
            </p:nvSpPr>
            <p:spPr>
              <a:xfrm>
                <a:off x="4402315" y="1019624"/>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57" name="Freeform 556"/>
              <p:cNvSpPr/>
              <p:nvPr/>
            </p:nvSpPr>
            <p:spPr>
              <a:xfrm>
                <a:off x="4603099" y="813125"/>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58" name="Freeform 557"/>
              <p:cNvSpPr/>
              <p:nvPr/>
            </p:nvSpPr>
            <p:spPr>
              <a:xfrm>
                <a:off x="4574995" y="1224248"/>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59" name="Freeform 558"/>
              <p:cNvSpPr/>
              <p:nvPr/>
            </p:nvSpPr>
            <p:spPr>
              <a:xfrm>
                <a:off x="4786203" y="1017719"/>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60" name="Freeform 559"/>
              <p:cNvSpPr/>
              <p:nvPr/>
            </p:nvSpPr>
            <p:spPr>
              <a:xfrm>
                <a:off x="4986987" y="811220"/>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61" name="Freeform 560"/>
              <p:cNvSpPr/>
              <p:nvPr/>
            </p:nvSpPr>
            <p:spPr>
              <a:xfrm>
                <a:off x="3088947" y="1231798"/>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62" name="Freeform 561"/>
              <p:cNvSpPr/>
              <p:nvPr/>
            </p:nvSpPr>
            <p:spPr>
              <a:xfrm>
                <a:off x="3296344" y="1027244"/>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63" name="Freeform 562"/>
              <p:cNvSpPr/>
              <p:nvPr/>
            </p:nvSpPr>
            <p:spPr>
              <a:xfrm>
                <a:off x="3500179" y="820745"/>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64" name="Freeform 563"/>
              <p:cNvSpPr/>
              <p:nvPr/>
            </p:nvSpPr>
            <p:spPr>
              <a:xfrm>
                <a:off x="4062881" y="1431786"/>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65" name="Freeform 564"/>
              <p:cNvSpPr/>
              <p:nvPr/>
            </p:nvSpPr>
            <p:spPr>
              <a:xfrm>
                <a:off x="4439149" y="1429882"/>
                <a:ext cx="342547" cy="78176"/>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06352"/>
                  <a:gd name="connsiteY0" fmla="*/ 88689 h 142946"/>
                  <a:gd name="connsiteX1" fmla="*/ 37183 w 306352"/>
                  <a:gd name="connsiteY1" fmla="*/ 0 h 142946"/>
                  <a:gd name="connsiteX2" fmla="*/ 306352 w 306352"/>
                  <a:gd name="connsiteY2" fmla="*/ 1835 h 142946"/>
                  <a:gd name="connsiteX3" fmla="*/ 164535 w 306352"/>
                  <a:gd name="connsiteY3" fmla="*/ 142946 h 142946"/>
                  <a:gd name="connsiteX4" fmla="*/ 0 w 306352"/>
                  <a:gd name="connsiteY4" fmla="*/ 88689 h 142946"/>
                  <a:gd name="connsiteX0" fmla="*/ 0 w 342547"/>
                  <a:gd name="connsiteY0" fmla="*/ 73449 h 142946"/>
                  <a:gd name="connsiteX1" fmla="*/ 73378 w 342547"/>
                  <a:gd name="connsiteY1" fmla="*/ 0 h 142946"/>
                  <a:gd name="connsiteX2" fmla="*/ 342547 w 342547"/>
                  <a:gd name="connsiteY2" fmla="*/ 1835 h 142946"/>
                  <a:gd name="connsiteX3" fmla="*/ 200730 w 342547"/>
                  <a:gd name="connsiteY3" fmla="*/ 142946 h 142946"/>
                  <a:gd name="connsiteX4" fmla="*/ 0 w 342547"/>
                  <a:gd name="connsiteY4" fmla="*/ 73449 h 142946"/>
                  <a:gd name="connsiteX0" fmla="*/ 0 w 342547"/>
                  <a:gd name="connsiteY0" fmla="*/ 73449 h 80081"/>
                  <a:gd name="connsiteX1" fmla="*/ 73378 w 342547"/>
                  <a:gd name="connsiteY1" fmla="*/ 0 h 80081"/>
                  <a:gd name="connsiteX2" fmla="*/ 342547 w 342547"/>
                  <a:gd name="connsiteY2" fmla="*/ 1835 h 80081"/>
                  <a:gd name="connsiteX3" fmla="*/ 248355 w 342547"/>
                  <a:gd name="connsiteY3" fmla="*/ 80081 h 80081"/>
                  <a:gd name="connsiteX4" fmla="*/ 0 w 342547"/>
                  <a:gd name="connsiteY4" fmla="*/ 73449 h 80081"/>
                  <a:gd name="connsiteX0" fmla="*/ 0 w 342547"/>
                  <a:gd name="connsiteY0" fmla="*/ 73449 h 76271"/>
                  <a:gd name="connsiteX1" fmla="*/ 73378 w 342547"/>
                  <a:gd name="connsiteY1" fmla="*/ 0 h 76271"/>
                  <a:gd name="connsiteX2" fmla="*/ 342547 w 342547"/>
                  <a:gd name="connsiteY2" fmla="*/ 1835 h 76271"/>
                  <a:gd name="connsiteX3" fmla="*/ 255975 w 342547"/>
                  <a:gd name="connsiteY3" fmla="*/ 76271 h 76271"/>
                  <a:gd name="connsiteX4" fmla="*/ 0 w 342547"/>
                  <a:gd name="connsiteY4" fmla="*/ 73449 h 76271"/>
                  <a:gd name="connsiteX0" fmla="*/ 0 w 342547"/>
                  <a:gd name="connsiteY0" fmla="*/ 73449 h 78176"/>
                  <a:gd name="connsiteX1" fmla="*/ 73378 w 342547"/>
                  <a:gd name="connsiteY1" fmla="*/ 0 h 78176"/>
                  <a:gd name="connsiteX2" fmla="*/ 342547 w 342547"/>
                  <a:gd name="connsiteY2" fmla="*/ 1835 h 78176"/>
                  <a:gd name="connsiteX3" fmla="*/ 275025 w 342547"/>
                  <a:gd name="connsiteY3" fmla="*/ 78176 h 78176"/>
                  <a:gd name="connsiteX4" fmla="*/ 0 w 342547"/>
                  <a:gd name="connsiteY4" fmla="*/ 73449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547" h="78176">
                    <a:moveTo>
                      <a:pt x="0" y="73449"/>
                    </a:moveTo>
                    <a:lnTo>
                      <a:pt x="73378" y="0"/>
                    </a:lnTo>
                    <a:lnTo>
                      <a:pt x="342547" y="1835"/>
                    </a:lnTo>
                    <a:lnTo>
                      <a:pt x="275025" y="78176"/>
                    </a:lnTo>
                    <a:lnTo>
                      <a:pt x="0" y="7344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66" name="Freeform 565"/>
              <p:cNvSpPr/>
              <p:nvPr/>
            </p:nvSpPr>
            <p:spPr>
              <a:xfrm>
                <a:off x="2960721" y="1437432"/>
                <a:ext cx="237772" cy="6589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317782"/>
                  <a:gd name="connsiteY0" fmla="*/ 138289 h 138289"/>
                  <a:gd name="connsiteX1" fmla="*/ 141958 w 317782"/>
                  <a:gd name="connsiteY1" fmla="*/ 70 h 138289"/>
                  <a:gd name="connsiteX2" fmla="*/ 317782 w 317782"/>
                  <a:gd name="connsiteY2" fmla="*/ 0 h 138289"/>
                  <a:gd name="connsiteX3" fmla="*/ 242640 w 317782"/>
                  <a:gd name="connsiteY3" fmla="*/ 43956 h 138289"/>
                  <a:gd name="connsiteX4" fmla="*/ 0 w 317782"/>
                  <a:gd name="connsiteY4" fmla="*/ 138289 h 138289"/>
                  <a:gd name="connsiteX0" fmla="*/ 0 w 317782"/>
                  <a:gd name="connsiteY0" fmla="*/ 138289 h 138289"/>
                  <a:gd name="connsiteX1" fmla="*/ 141958 w 317782"/>
                  <a:gd name="connsiteY1" fmla="*/ 70 h 138289"/>
                  <a:gd name="connsiteX2" fmla="*/ 317782 w 317782"/>
                  <a:gd name="connsiteY2" fmla="*/ 0 h 138289"/>
                  <a:gd name="connsiteX3" fmla="*/ 261690 w 317782"/>
                  <a:gd name="connsiteY3" fmla="*/ 61101 h 138289"/>
                  <a:gd name="connsiteX4" fmla="*/ 0 w 317782"/>
                  <a:gd name="connsiteY4" fmla="*/ 138289 h 138289"/>
                  <a:gd name="connsiteX0" fmla="*/ 0 w 237772"/>
                  <a:gd name="connsiteY0" fmla="*/ 65899 h 65899"/>
                  <a:gd name="connsiteX1" fmla="*/ 61948 w 237772"/>
                  <a:gd name="connsiteY1" fmla="*/ 70 h 65899"/>
                  <a:gd name="connsiteX2" fmla="*/ 237772 w 237772"/>
                  <a:gd name="connsiteY2" fmla="*/ 0 h 65899"/>
                  <a:gd name="connsiteX3" fmla="*/ 181680 w 237772"/>
                  <a:gd name="connsiteY3" fmla="*/ 61101 h 65899"/>
                  <a:gd name="connsiteX4" fmla="*/ 0 w 237772"/>
                  <a:gd name="connsiteY4" fmla="*/ 65899 h 65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72" h="65899">
                    <a:moveTo>
                      <a:pt x="0" y="65899"/>
                    </a:moveTo>
                    <a:lnTo>
                      <a:pt x="61948" y="70"/>
                    </a:lnTo>
                    <a:lnTo>
                      <a:pt x="237772" y="0"/>
                    </a:lnTo>
                    <a:lnTo>
                      <a:pt x="181680" y="61101"/>
                    </a:lnTo>
                    <a:lnTo>
                      <a:pt x="0" y="6589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67" name="Freeform 566"/>
              <p:cNvSpPr/>
              <p:nvPr/>
            </p:nvSpPr>
            <p:spPr>
              <a:xfrm>
                <a:off x="3663656" y="1430717"/>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68" name="Freeform 567"/>
              <p:cNvSpPr/>
              <p:nvPr/>
            </p:nvSpPr>
            <p:spPr>
              <a:xfrm>
                <a:off x="3267769" y="1433086"/>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69" name="Freeform 568"/>
              <p:cNvSpPr/>
              <p:nvPr/>
            </p:nvSpPr>
            <p:spPr>
              <a:xfrm>
                <a:off x="4013784" y="684731"/>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70" name="Freeform 569"/>
              <p:cNvSpPr/>
              <p:nvPr/>
            </p:nvSpPr>
            <p:spPr>
              <a:xfrm>
                <a:off x="5191610" y="684732"/>
                <a:ext cx="336832" cy="67734"/>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414937"/>
                  <a:gd name="connsiteY0" fmla="*/ 144004 h 144004"/>
                  <a:gd name="connsiteX1" fmla="*/ 67663 w 414937"/>
                  <a:gd name="connsiteY1" fmla="*/ 76270 h 144004"/>
                  <a:gd name="connsiteX2" fmla="*/ 414937 w 414937"/>
                  <a:gd name="connsiteY2" fmla="*/ 0 h 144004"/>
                  <a:gd name="connsiteX3" fmla="*/ 273120 w 414937"/>
                  <a:gd name="connsiteY3" fmla="*/ 141111 h 144004"/>
                  <a:gd name="connsiteX4" fmla="*/ 0 w 414937"/>
                  <a:gd name="connsiteY4" fmla="*/ 144004 h 144004"/>
                  <a:gd name="connsiteX0" fmla="*/ 0 w 336832"/>
                  <a:gd name="connsiteY0" fmla="*/ 67734 h 67734"/>
                  <a:gd name="connsiteX1" fmla="*/ 67663 w 336832"/>
                  <a:gd name="connsiteY1" fmla="*/ 0 h 67734"/>
                  <a:gd name="connsiteX2" fmla="*/ 336832 w 336832"/>
                  <a:gd name="connsiteY2" fmla="*/ 7550 h 67734"/>
                  <a:gd name="connsiteX3" fmla="*/ 273120 w 336832"/>
                  <a:gd name="connsiteY3" fmla="*/ 64841 h 67734"/>
                  <a:gd name="connsiteX4" fmla="*/ 0 w 336832"/>
                  <a:gd name="connsiteY4" fmla="*/ 67734 h 67734"/>
                  <a:gd name="connsiteX0" fmla="*/ 0 w 336832"/>
                  <a:gd name="connsiteY0" fmla="*/ 67734 h 67734"/>
                  <a:gd name="connsiteX1" fmla="*/ 67663 w 336832"/>
                  <a:gd name="connsiteY1" fmla="*/ 0 h 67734"/>
                  <a:gd name="connsiteX2" fmla="*/ 336832 w 336832"/>
                  <a:gd name="connsiteY2" fmla="*/ 1835 h 67734"/>
                  <a:gd name="connsiteX3" fmla="*/ 273120 w 336832"/>
                  <a:gd name="connsiteY3" fmla="*/ 64841 h 67734"/>
                  <a:gd name="connsiteX4" fmla="*/ 0 w 336832"/>
                  <a:gd name="connsiteY4" fmla="*/ 67734 h 67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7734">
                    <a:moveTo>
                      <a:pt x="0" y="67734"/>
                    </a:moveTo>
                    <a:lnTo>
                      <a:pt x="67663" y="0"/>
                    </a:lnTo>
                    <a:lnTo>
                      <a:pt x="336832" y="1835"/>
                    </a:lnTo>
                    <a:lnTo>
                      <a:pt x="273120" y="64841"/>
                    </a:lnTo>
                    <a:lnTo>
                      <a:pt x="0" y="67734"/>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71" name="Freeform 570"/>
              <p:cNvSpPr/>
              <p:nvPr/>
            </p:nvSpPr>
            <p:spPr>
              <a:xfrm>
                <a:off x="3704801" y="684801"/>
                <a:ext cx="247297" cy="7246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247297"/>
                  <a:gd name="connsiteY0" fmla="*/ 138219 h 141041"/>
                  <a:gd name="connsiteX1" fmla="*/ 141958 w 247297"/>
                  <a:gd name="connsiteY1" fmla="*/ 0 h 141041"/>
                  <a:gd name="connsiteX2" fmla="*/ 247297 w 247297"/>
                  <a:gd name="connsiteY2" fmla="*/ 72320 h 141041"/>
                  <a:gd name="connsiteX3" fmla="*/ 175965 w 247297"/>
                  <a:gd name="connsiteY3" fmla="*/ 141041 h 141041"/>
                  <a:gd name="connsiteX4" fmla="*/ 0 w 247297"/>
                  <a:gd name="connsiteY4" fmla="*/ 138219 h 141041"/>
                  <a:gd name="connsiteX0" fmla="*/ 0 w 247297"/>
                  <a:gd name="connsiteY0" fmla="*/ 69639 h 72461"/>
                  <a:gd name="connsiteX1" fmla="*/ 69568 w 247297"/>
                  <a:gd name="connsiteY1" fmla="*/ 0 h 72461"/>
                  <a:gd name="connsiteX2" fmla="*/ 247297 w 247297"/>
                  <a:gd name="connsiteY2" fmla="*/ 3740 h 72461"/>
                  <a:gd name="connsiteX3" fmla="*/ 175965 w 247297"/>
                  <a:gd name="connsiteY3" fmla="*/ 72461 h 72461"/>
                  <a:gd name="connsiteX4" fmla="*/ 0 w 247297"/>
                  <a:gd name="connsiteY4" fmla="*/ 69639 h 7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97" h="72461">
                    <a:moveTo>
                      <a:pt x="0" y="69639"/>
                    </a:moveTo>
                    <a:lnTo>
                      <a:pt x="69568" y="0"/>
                    </a:lnTo>
                    <a:lnTo>
                      <a:pt x="247297" y="3740"/>
                    </a:lnTo>
                    <a:lnTo>
                      <a:pt x="175965" y="72461"/>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72" name="Freeform 571"/>
              <p:cNvSpPr/>
              <p:nvPr/>
            </p:nvSpPr>
            <p:spPr>
              <a:xfrm>
                <a:off x="4414182" y="684349"/>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73" name="Freeform 572"/>
              <p:cNvSpPr/>
              <p:nvPr/>
            </p:nvSpPr>
            <p:spPr>
              <a:xfrm>
                <a:off x="4809980" y="683967"/>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7" name="Group 6"/>
            <p:cNvGrpSpPr/>
            <p:nvPr/>
          </p:nvGrpSpPr>
          <p:grpSpPr>
            <a:xfrm>
              <a:off x="7939863" y="4347092"/>
              <a:ext cx="2592977" cy="1097528"/>
              <a:chOff x="90307" y="2708823"/>
              <a:chExt cx="2592977" cy="1097528"/>
            </a:xfrm>
            <a:effectLst>
              <a:outerShdw blurRad="215900" dist="254000" dir="3540000" sx="94000" sy="94000" algn="ctr" rotWithShape="0">
                <a:sysClr val="window" lastClr="FFFFFF">
                  <a:lumMod val="50000"/>
                </a:sysClr>
              </a:outerShdw>
            </a:effectLst>
          </p:grpSpPr>
          <p:grpSp>
            <p:nvGrpSpPr>
              <p:cNvPr id="518" name="Group 517"/>
              <p:cNvGrpSpPr/>
              <p:nvPr/>
            </p:nvGrpSpPr>
            <p:grpSpPr>
              <a:xfrm>
                <a:off x="107661" y="2708823"/>
                <a:ext cx="2575623" cy="1097528"/>
                <a:chOff x="6391217" y="656655"/>
                <a:chExt cx="2575623" cy="1097528"/>
              </a:xfrm>
            </p:grpSpPr>
            <p:sp>
              <p:nvSpPr>
                <p:cNvPr id="520" name="Cube 519"/>
                <p:cNvSpPr/>
                <p:nvPr/>
              </p:nvSpPr>
              <p:spPr>
                <a:xfrm>
                  <a:off x="6393394" y="793430"/>
                  <a:ext cx="2573446" cy="960753"/>
                </a:xfrm>
                <a:prstGeom prst="cube">
                  <a:avLst>
                    <a:gd name="adj" fmla="val 85177"/>
                  </a:avLst>
                </a:prstGeom>
                <a:solidFill>
                  <a:srgbClr val="0610D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1" name="Cube 520"/>
                <p:cNvSpPr/>
                <p:nvPr/>
              </p:nvSpPr>
              <p:spPr>
                <a:xfrm>
                  <a:off x="6391217" y="658177"/>
                  <a:ext cx="2573446" cy="960753"/>
                </a:xfrm>
                <a:prstGeom prst="cube">
                  <a:avLst>
                    <a:gd name="adj" fmla="val 85177"/>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2" name="Freeform 521"/>
                <p:cNvSpPr/>
                <p:nvPr/>
              </p:nvSpPr>
              <p:spPr>
                <a:xfrm>
                  <a:off x="6834025" y="1198841"/>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3" name="Freeform 522"/>
                <p:cNvSpPr/>
                <p:nvPr/>
              </p:nvSpPr>
              <p:spPr>
                <a:xfrm>
                  <a:off x="7045233" y="992312"/>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4" name="Freeform 523"/>
                <p:cNvSpPr/>
                <p:nvPr/>
              </p:nvSpPr>
              <p:spPr>
                <a:xfrm>
                  <a:off x="7246017" y="785813"/>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5" name="Freeform 524"/>
                <p:cNvSpPr/>
                <p:nvPr/>
              </p:nvSpPr>
              <p:spPr>
                <a:xfrm>
                  <a:off x="7234070" y="1196936"/>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6" name="Freeform 525"/>
                <p:cNvSpPr/>
                <p:nvPr/>
              </p:nvSpPr>
              <p:spPr>
                <a:xfrm>
                  <a:off x="7441468" y="992312"/>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7" name="Freeform 526"/>
                <p:cNvSpPr/>
                <p:nvPr/>
              </p:nvSpPr>
              <p:spPr>
                <a:xfrm>
                  <a:off x="7642252" y="787718"/>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8" name="Freeform 527"/>
                <p:cNvSpPr/>
                <p:nvPr/>
              </p:nvSpPr>
              <p:spPr>
                <a:xfrm>
                  <a:off x="7627963" y="1198841"/>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9" name="Freeform 528"/>
                <p:cNvSpPr/>
                <p:nvPr/>
              </p:nvSpPr>
              <p:spPr>
                <a:xfrm>
                  <a:off x="7839171" y="992312"/>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0" name="Freeform 529"/>
                <p:cNvSpPr/>
                <p:nvPr/>
              </p:nvSpPr>
              <p:spPr>
                <a:xfrm>
                  <a:off x="8039955" y="785813"/>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1" name="Freeform 530"/>
                <p:cNvSpPr/>
                <p:nvPr/>
              </p:nvSpPr>
              <p:spPr>
                <a:xfrm>
                  <a:off x="8011851" y="1196936"/>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2" name="Freeform 531"/>
                <p:cNvSpPr/>
                <p:nvPr/>
              </p:nvSpPr>
              <p:spPr>
                <a:xfrm>
                  <a:off x="8223059" y="990407"/>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3" name="Freeform 532"/>
                <p:cNvSpPr/>
                <p:nvPr/>
              </p:nvSpPr>
              <p:spPr>
                <a:xfrm>
                  <a:off x="8423843" y="783908"/>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4" name="Freeform 533"/>
                <p:cNvSpPr/>
                <p:nvPr/>
              </p:nvSpPr>
              <p:spPr>
                <a:xfrm>
                  <a:off x="6525803" y="1204486"/>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5" name="Freeform 534"/>
                <p:cNvSpPr/>
                <p:nvPr/>
              </p:nvSpPr>
              <p:spPr>
                <a:xfrm>
                  <a:off x="6733200" y="999932"/>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6" name="Freeform 535"/>
                <p:cNvSpPr/>
                <p:nvPr/>
              </p:nvSpPr>
              <p:spPr>
                <a:xfrm>
                  <a:off x="6932378" y="793433"/>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7" name="Freeform 536"/>
                <p:cNvSpPr/>
                <p:nvPr/>
              </p:nvSpPr>
              <p:spPr>
                <a:xfrm>
                  <a:off x="7499737" y="1404474"/>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8" name="Freeform 537"/>
                <p:cNvSpPr/>
                <p:nvPr/>
              </p:nvSpPr>
              <p:spPr>
                <a:xfrm>
                  <a:off x="7876005" y="1402570"/>
                  <a:ext cx="342547" cy="78176"/>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06352"/>
                    <a:gd name="connsiteY0" fmla="*/ 88689 h 142946"/>
                    <a:gd name="connsiteX1" fmla="*/ 37183 w 306352"/>
                    <a:gd name="connsiteY1" fmla="*/ 0 h 142946"/>
                    <a:gd name="connsiteX2" fmla="*/ 306352 w 306352"/>
                    <a:gd name="connsiteY2" fmla="*/ 1835 h 142946"/>
                    <a:gd name="connsiteX3" fmla="*/ 164535 w 306352"/>
                    <a:gd name="connsiteY3" fmla="*/ 142946 h 142946"/>
                    <a:gd name="connsiteX4" fmla="*/ 0 w 306352"/>
                    <a:gd name="connsiteY4" fmla="*/ 88689 h 142946"/>
                    <a:gd name="connsiteX0" fmla="*/ 0 w 342547"/>
                    <a:gd name="connsiteY0" fmla="*/ 73449 h 142946"/>
                    <a:gd name="connsiteX1" fmla="*/ 73378 w 342547"/>
                    <a:gd name="connsiteY1" fmla="*/ 0 h 142946"/>
                    <a:gd name="connsiteX2" fmla="*/ 342547 w 342547"/>
                    <a:gd name="connsiteY2" fmla="*/ 1835 h 142946"/>
                    <a:gd name="connsiteX3" fmla="*/ 200730 w 342547"/>
                    <a:gd name="connsiteY3" fmla="*/ 142946 h 142946"/>
                    <a:gd name="connsiteX4" fmla="*/ 0 w 342547"/>
                    <a:gd name="connsiteY4" fmla="*/ 73449 h 142946"/>
                    <a:gd name="connsiteX0" fmla="*/ 0 w 342547"/>
                    <a:gd name="connsiteY0" fmla="*/ 73449 h 80081"/>
                    <a:gd name="connsiteX1" fmla="*/ 73378 w 342547"/>
                    <a:gd name="connsiteY1" fmla="*/ 0 h 80081"/>
                    <a:gd name="connsiteX2" fmla="*/ 342547 w 342547"/>
                    <a:gd name="connsiteY2" fmla="*/ 1835 h 80081"/>
                    <a:gd name="connsiteX3" fmla="*/ 248355 w 342547"/>
                    <a:gd name="connsiteY3" fmla="*/ 80081 h 80081"/>
                    <a:gd name="connsiteX4" fmla="*/ 0 w 342547"/>
                    <a:gd name="connsiteY4" fmla="*/ 73449 h 80081"/>
                    <a:gd name="connsiteX0" fmla="*/ 0 w 342547"/>
                    <a:gd name="connsiteY0" fmla="*/ 73449 h 76271"/>
                    <a:gd name="connsiteX1" fmla="*/ 73378 w 342547"/>
                    <a:gd name="connsiteY1" fmla="*/ 0 h 76271"/>
                    <a:gd name="connsiteX2" fmla="*/ 342547 w 342547"/>
                    <a:gd name="connsiteY2" fmla="*/ 1835 h 76271"/>
                    <a:gd name="connsiteX3" fmla="*/ 255975 w 342547"/>
                    <a:gd name="connsiteY3" fmla="*/ 76271 h 76271"/>
                    <a:gd name="connsiteX4" fmla="*/ 0 w 342547"/>
                    <a:gd name="connsiteY4" fmla="*/ 73449 h 76271"/>
                    <a:gd name="connsiteX0" fmla="*/ 0 w 342547"/>
                    <a:gd name="connsiteY0" fmla="*/ 73449 h 78176"/>
                    <a:gd name="connsiteX1" fmla="*/ 73378 w 342547"/>
                    <a:gd name="connsiteY1" fmla="*/ 0 h 78176"/>
                    <a:gd name="connsiteX2" fmla="*/ 342547 w 342547"/>
                    <a:gd name="connsiteY2" fmla="*/ 1835 h 78176"/>
                    <a:gd name="connsiteX3" fmla="*/ 275025 w 342547"/>
                    <a:gd name="connsiteY3" fmla="*/ 78176 h 78176"/>
                    <a:gd name="connsiteX4" fmla="*/ 0 w 342547"/>
                    <a:gd name="connsiteY4" fmla="*/ 73449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547" h="78176">
                      <a:moveTo>
                        <a:pt x="0" y="73449"/>
                      </a:moveTo>
                      <a:lnTo>
                        <a:pt x="73378" y="0"/>
                      </a:lnTo>
                      <a:lnTo>
                        <a:pt x="342547" y="1835"/>
                      </a:lnTo>
                      <a:lnTo>
                        <a:pt x="275025" y="78176"/>
                      </a:lnTo>
                      <a:lnTo>
                        <a:pt x="0" y="7344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9" name="Freeform 538"/>
                <p:cNvSpPr/>
                <p:nvPr/>
              </p:nvSpPr>
              <p:spPr>
                <a:xfrm>
                  <a:off x="6397577" y="1410120"/>
                  <a:ext cx="237772" cy="6589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317782"/>
                    <a:gd name="connsiteY0" fmla="*/ 138289 h 138289"/>
                    <a:gd name="connsiteX1" fmla="*/ 141958 w 317782"/>
                    <a:gd name="connsiteY1" fmla="*/ 70 h 138289"/>
                    <a:gd name="connsiteX2" fmla="*/ 317782 w 317782"/>
                    <a:gd name="connsiteY2" fmla="*/ 0 h 138289"/>
                    <a:gd name="connsiteX3" fmla="*/ 242640 w 317782"/>
                    <a:gd name="connsiteY3" fmla="*/ 43956 h 138289"/>
                    <a:gd name="connsiteX4" fmla="*/ 0 w 317782"/>
                    <a:gd name="connsiteY4" fmla="*/ 138289 h 138289"/>
                    <a:gd name="connsiteX0" fmla="*/ 0 w 317782"/>
                    <a:gd name="connsiteY0" fmla="*/ 138289 h 138289"/>
                    <a:gd name="connsiteX1" fmla="*/ 141958 w 317782"/>
                    <a:gd name="connsiteY1" fmla="*/ 70 h 138289"/>
                    <a:gd name="connsiteX2" fmla="*/ 317782 w 317782"/>
                    <a:gd name="connsiteY2" fmla="*/ 0 h 138289"/>
                    <a:gd name="connsiteX3" fmla="*/ 261690 w 317782"/>
                    <a:gd name="connsiteY3" fmla="*/ 61101 h 138289"/>
                    <a:gd name="connsiteX4" fmla="*/ 0 w 317782"/>
                    <a:gd name="connsiteY4" fmla="*/ 138289 h 138289"/>
                    <a:gd name="connsiteX0" fmla="*/ 0 w 237772"/>
                    <a:gd name="connsiteY0" fmla="*/ 65899 h 65899"/>
                    <a:gd name="connsiteX1" fmla="*/ 61948 w 237772"/>
                    <a:gd name="connsiteY1" fmla="*/ 70 h 65899"/>
                    <a:gd name="connsiteX2" fmla="*/ 237772 w 237772"/>
                    <a:gd name="connsiteY2" fmla="*/ 0 h 65899"/>
                    <a:gd name="connsiteX3" fmla="*/ 181680 w 237772"/>
                    <a:gd name="connsiteY3" fmla="*/ 61101 h 65899"/>
                    <a:gd name="connsiteX4" fmla="*/ 0 w 237772"/>
                    <a:gd name="connsiteY4" fmla="*/ 65899 h 65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72" h="65899">
                      <a:moveTo>
                        <a:pt x="0" y="65899"/>
                      </a:moveTo>
                      <a:lnTo>
                        <a:pt x="61948" y="70"/>
                      </a:lnTo>
                      <a:lnTo>
                        <a:pt x="237772" y="0"/>
                      </a:lnTo>
                      <a:lnTo>
                        <a:pt x="181680" y="61101"/>
                      </a:lnTo>
                      <a:lnTo>
                        <a:pt x="0" y="6589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40" name="Freeform 539"/>
                <p:cNvSpPr/>
                <p:nvPr/>
              </p:nvSpPr>
              <p:spPr>
                <a:xfrm>
                  <a:off x="7100512" y="1403405"/>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41" name="Freeform 540"/>
                <p:cNvSpPr/>
                <p:nvPr/>
              </p:nvSpPr>
              <p:spPr>
                <a:xfrm>
                  <a:off x="6704625" y="1405774"/>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42" name="Freeform 541"/>
                <p:cNvSpPr/>
                <p:nvPr/>
              </p:nvSpPr>
              <p:spPr>
                <a:xfrm>
                  <a:off x="7450640" y="657419"/>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43" name="Freeform 542"/>
                <p:cNvSpPr/>
                <p:nvPr/>
              </p:nvSpPr>
              <p:spPr>
                <a:xfrm>
                  <a:off x="8628466" y="657420"/>
                  <a:ext cx="336832" cy="67734"/>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414937"/>
                    <a:gd name="connsiteY0" fmla="*/ 144004 h 144004"/>
                    <a:gd name="connsiteX1" fmla="*/ 67663 w 414937"/>
                    <a:gd name="connsiteY1" fmla="*/ 76270 h 144004"/>
                    <a:gd name="connsiteX2" fmla="*/ 414937 w 414937"/>
                    <a:gd name="connsiteY2" fmla="*/ 0 h 144004"/>
                    <a:gd name="connsiteX3" fmla="*/ 273120 w 414937"/>
                    <a:gd name="connsiteY3" fmla="*/ 141111 h 144004"/>
                    <a:gd name="connsiteX4" fmla="*/ 0 w 414937"/>
                    <a:gd name="connsiteY4" fmla="*/ 144004 h 144004"/>
                    <a:gd name="connsiteX0" fmla="*/ 0 w 336832"/>
                    <a:gd name="connsiteY0" fmla="*/ 67734 h 67734"/>
                    <a:gd name="connsiteX1" fmla="*/ 67663 w 336832"/>
                    <a:gd name="connsiteY1" fmla="*/ 0 h 67734"/>
                    <a:gd name="connsiteX2" fmla="*/ 336832 w 336832"/>
                    <a:gd name="connsiteY2" fmla="*/ 7550 h 67734"/>
                    <a:gd name="connsiteX3" fmla="*/ 273120 w 336832"/>
                    <a:gd name="connsiteY3" fmla="*/ 64841 h 67734"/>
                    <a:gd name="connsiteX4" fmla="*/ 0 w 336832"/>
                    <a:gd name="connsiteY4" fmla="*/ 67734 h 67734"/>
                    <a:gd name="connsiteX0" fmla="*/ 0 w 336832"/>
                    <a:gd name="connsiteY0" fmla="*/ 67734 h 67734"/>
                    <a:gd name="connsiteX1" fmla="*/ 67663 w 336832"/>
                    <a:gd name="connsiteY1" fmla="*/ 0 h 67734"/>
                    <a:gd name="connsiteX2" fmla="*/ 336832 w 336832"/>
                    <a:gd name="connsiteY2" fmla="*/ 1835 h 67734"/>
                    <a:gd name="connsiteX3" fmla="*/ 273120 w 336832"/>
                    <a:gd name="connsiteY3" fmla="*/ 64841 h 67734"/>
                    <a:gd name="connsiteX4" fmla="*/ 0 w 336832"/>
                    <a:gd name="connsiteY4" fmla="*/ 67734 h 67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7734">
                      <a:moveTo>
                        <a:pt x="0" y="67734"/>
                      </a:moveTo>
                      <a:lnTo>
                        <a:pt x="67663" y="0"/>
                      </a:lnTo>
                      <a:lnTo>
                        <a:pt x="336832" y="1835"/>
                      </a:lnTo>
                      <a:lnTo>
                        <a:pt x="273120" y="64841"/>
                      </a:lnTo>
                      <a:lnTo>
                        <a:pt x="0" y="67734"/>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44" name="Freeform 543"/>
                <p:cNvSpPr/>
                <p:nvPr/>
              </p:nvSpPr>
              <p:spPr>
                <a:xfrm>
                  <a:off x="7137000" y="657489"/>
                  <a:ext cx="247297" cy="7246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247297"/>
                    <a:gd name="connsiteY0" fmla="*/ 138219 h 141041"/>
                    <a:gd name="connsiteX1" fmla="*/ 141958 w 247297"/>
                    <a:gd name="connsiteY1" fmla="*/ 0 h 141041"/>
                    <a:gd name="connsiteX2" fmla="*/ 247297 w 247297"/>
                    <a:gd name="connsiteY2" fmla="*/ 72320 h 141041"/>
                    <a:gd name="connsiteX3" fmla="*/ 175965 w 247297"/>
                    <a:gd name="connsiteY3" fmla="*/ 141041 h 141041"/>
                    <a:gd name="connsiteX4" fmla="*/ 0 w 247297"/>
                    <a:gd name="connsiteY4" fmla="*/ 138219 h 141041"/>
                    <a:gd name="connsiteX0" fmla="*/ 0 w 247297"/>
                    <a:gd name="connsiteY0" fmla="*/ 69639 h 72461"/>
                    <a:gd name="connsiteX1" fmla="*/ 69568 w 247297"/>
                    <a:gd name="connsiteY1" fmla="*/ 0 h 72461"/>
                    <a:gd name="connsiteX2" fmla="*/ 247297 w 247297"/>
                    <a:gd name="connsiteY2" fmla="*/ 3740 h 72461"/>
                    <a:gd name="connsiteX3" fmla="*/ 175965 w 247297"/>
                    <a:gd name="connsiteY3" fmla="*/ 72461 h 72461"/>
                    <a:gd name="connsiteX4" fmla="*/ 0 w 247297"/>
                    <a:gd name="connsiteY4" fmla="*/ 69639 h 7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97" h="72461">
                      <a:moveTo>
                        <a:pt x="0" y="69639"/>
                      </a:moveTo>
                      <a:lnTo>
                        <a:pt x="69568" y="0"/>
                      </a:lnTo>
                      <a:lnTo>
                        <a:pt x="247297" y="3740"/>
                      </a:lnTo>
                      <a:lnTo>
                        <a:pt x="175965" y="7246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45" name="Freeform 544"/>
                <p:cNvSpPr/>
                <p:nvPr/>
              </p:nvSpPr>
              <p:spPr>
                <a:xfrm>
                  <a:off x="7851038" y="657037"/>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46" name="Freeform 545"/>
                <p:cNvSpPr/>
                <p:nvPr/>
              </p:nvSpPr>
              <p:spPr>
                <a:xfrm>
                  <a:off x="8246836" y="656655"/>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519" name="Freeform 518"/>
              <p:cNvSpPr/>
              <p:nvPr/>
            </p:nvSpPr>
            <p:spPr>
              <a:xfrm>
                <a:off x="90307" y="2708920"/>
                <a:ext cx="2590800" cy="822960"/>
              </a:xfrm>
              <a:custGeom>
                <a:avLst/>
                <a:gdLst>
                  <a:gd name="connsiteX0" fmla="*/ 0 w 2590800"/>
                  <a:gd name="connsiteY0" fmla="*/ 816864 h 822960"/>
                  <a:gd name="connsiteX1" fmla="*/ 822960 w 2590800"/>
                  <a:gd name="connsiteY1" fmla="*/ 0 h 822960"/>
                  <a:gd name="connsiteX2" fmla="*/ 2590800 w 2590800"/>
                  <a:gd name="connsiteY2" fmla="*/ 6096 h 822960"/>
                  <a:gd name="connsiteX3" fmla="*/ 1755648 w 2590800"/>
                  <a:gd name="connsiteY3" fmla="*/ 822960 h 822960"/>
                  <a:gd name="connsiteX4" fmla="*/ 0 w 2590800"/>
                  <a:gd name="connsiteY4" fmla="*/ 816864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822960">
                    <a:moveTo>
                      <a:pt x="0" y="816864"/>
                    </a:moveTo>
                    <a:lnTo>
                      <a:pt x="822960" y="0"/>
                    </a:lnTo>
                    <a:lnTo>
                      <a:pt x="2590800" y="6096"/>
                    </a:lnTo>
                    <a:lnTo>
                      <a:pt x="1755648" y="822960"/>
                    </a:lnTo>
                    <a:lnTo>
                      <a:pt x="0" y="816864"/>
                    </a:lnTo>
                    <a:close/>
                  </a:path>
                </a:pathLst>
              </a:custGeom>
              <a:solidFill>
                <a:srgbClr val="C0504D">
                  <a:lumMod val="75000"/>
                  <a:alpha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8" name="Group 7"/>
            <p:cNvGrpSpPr/>
            <p:nvPr/>
          </p:nvGrpSpPr>
          <p:grpSpPr>
            <a:xfrm>
              <a:off x="4974956" y="4347696"/>
              <a:ext cx="2590800" cy="1097528"/>
              <a:chOff x="6368915" y="4419704"/>
              <a:chExt cx="2590800" cy="1097528"/>
            </a:xfrm>
            <a:effectLst>
              <a:outerShdw blurRad="215900" dist="254000" dir="3540000" sx="94000" sy="94000" algn="ctr" rotWithShape="0">
                <a:sysClr val="window" lastClr="FFFFFF">
                  <a:lumMod val="50000"/>
                </a:sysClr>
              </a:outerShdw>
            </a:effectLst>
          </p:grpSpPr>
          <p:sp>
            <p:nvSpPr>
              <p:cNvPr id="490" name="Cube 489"/>
              <p:cNvSpPr/>
              <p:nvPr/>
            </p:nvSpPr>
            <p:spPr>
              <a:xfrm>
                <a:off x="6374377" y="4556479"/>
                <a:ext cx="2573446" cy="960753"/>
              </a:xfrm>
              <a:prstGeom prst="cube">
                <a:avLst>
                  <a:gd name="adj" fmla="val 85177"/>
                </a:avLst>
              </a:prstGeom>
              <a:solidFill>
                <a:srgbClr val="0610D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1" name="Cube 490"/>
              <p:cNvSpPr/>
              <p:nvPr/>
            </p:nvSpPr>
            <p:spPr>
              <a:xfrm>
                <a:off x="6372200" y="4421226"/>
                <a:ext cx="2573446" cy="960753"/>
              </a:xfrm>
              <a:prstGeom prst="cube">
                <a:avLst>
                  <a:gd name="adj" fmla="val 85177"/>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2" name="Freeform 491"/>
              <p:cNvSpPr/>
              <p:nvPr/>
            </p:nvSpPr>
            <p:spPr>
              <a:xfrm>
                <a:off x="6815008" y="4961890"/>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3" name="Freeform 492"/>
              <p:cNvSpPr/>
              <p:nvPr/>
            </p:nvSpPr>
            <p:spPr>
              <a:xfrm>
                <a:off x="7026216" y="4755361"/>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4" name="Freeform 493"/>
              <p:cNvSpPr/>
              <p:nvPr/>
            </p:nvSpPr>
            <p:spPr>
              <a:xfrm>
                <a:off x="7227000" y="4548862"/>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5" name="Freeform 494"/>
              <p:cNvSpPr/>
              <p:nvPr/>
            </p:nvSpPr>
            <p:spPr>
              <a:xfrm>
                <a:off x="7215053" y="4959985"/>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6" name="Freeform 495"/>
              <p:cNvSpPr/>
              <p:nvPr/>
            </p:nvSpPr>
            <p:spPr>
              <a:xfrm>
                <a:off x="7422451" y="4755361"/>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7" name="Freeform 496"/>
              <p:cNvSpPr/>
              <p:nvPr/>
            </p:nvSpPr>
            <p:spPr>
              <a:xfrm>
                <a:off x="7623235" y="4550767"/>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8" name="Freeform 497"/>
              <p:cNvSpPr/>
              <p:nvPr/>
            </p:nvSpPr>
            <p:spPr>
              <a:xfrm>
                <a:off x="7608946" y="4961890"/>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9" name="Freeform 498"/>
              <p:cNvSpPr/>
              <p:nvPr/>
            </p:nvSpPr>
            <p:spPr>
              <a:xfrm>
                <a:off x="7820154" y="4755361"/>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0" name="Freeform 499"/>
              <p:cNvSpPr/>
              <p:nvPr/>
            </p:nvSpPr>
            <p:spPr>
              <a:xfrm>
                <a:off x="8020938" y="4548862"/>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1" name="Freeform 500"/>
              <p:cNvSpPr/>
              <p:nvPr/>
            </p:nvSpPr>
            <p:spPr>
              <a:xfrm>
                <a:off x="7992834" y="4959985"/>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2" name="Freeform 501"/>
              <p:cNvSpPr/>
              <p:nvPr/>
            </p:nvSpPr>
            <p:spPr>
              <a:xfrm>
                <a:off x="8204042" y="4753456"/>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3" name="Freeform 502"/>
              <p:cNvSpPr/>
              <p:nvPr/>
            </p:nvSpPr>
            <p:spPr>
              <a:xfrm>
                <a:off x="8404826" y="4546957"/>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4" name="Freeform 503"/>
              <p:cNvSpPr/>
              <p:nvPr/>
            </p:nvSpPr>
            <p:spPr>
              <a:xfrm>
                <a:off x="6506786" y="4967535"/>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5" name="Freeform 504"/>
              <p:cNvSpPr/>
              <p:nvPr/>
            </p:nvSpPr>
            <p:spPr>
              <a:xfrm>
                <a:off x="6714183" y="4762981"/>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6" name="Freeform 505"/>
              <p:cNvSpPr/>
              <p:nvPr/>
            </p:nvSpPr>
            <p:spPr>
              <a:xfrm>
                <a:off x="6913361" y="4556482"/>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7" name="Freeform 506"/>
              <p:cNvSpPr/>
              <p:nvPr/>
            </p:nvSpPr>
            <p:spPr>
              <a:xfrm>
                <a:off x="7480720" y="5167523"/>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8" name="Freeform 507"/>
              <p:cNvSpPr/>
              <p:nvPr/>
            </p:nvSpPr>
            <p:spPr>
              <a:xfrm>
                <a:off x="7856988" y="5165619"/>
                <a:ext cx="342547" cy="78176"/>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06352"/>
                  <a:gd name="connsiteY0" fmla="*/ 88689 h 142946"/>
                  <a:gd name="connsiteX1" fmla="*/ 37183 w 306352"/>
                  <a:gd name="connsiteY1" fmla="*/ 0 h 142946"/>
                  <a:gd name="connsiteX2" fmla="*/ 306352 w 306352"/>
                  <a:gd name="connsiteY2" fmla="*/ 1835 h 142946"/>
                  <a:gd name="connsiteX3" fmla="*/ 164535 w 306352"/>
                  <a:gd name="connsiteY3" fmla="*/ 142946 h 142946"/>
                  <a:gd name="connsiteX4" fmla="*/ 0 w 306352"/>
                  <a:gd name="connsiteY4" fmla="*/ 88689 h 142946"/>
                  <a:gd name="connsiteX0" fmla="*/ 0 w 342547"/>
                  <a:gd name="connsiteY0" fmla="*/ 73449 h 142946"/>
                  <a:gd name="connsiteX1" fmla="*/ 73378 w 342547"/>
                  <a:gd name="connsiteY1" fmla="*/ 0 h 142946"/>
                  <a:gd name="connsiteX2" fmla="*/ 342547 w 342547"/>
                  <a:gd name="connsiteY2" fmla="*/ 1835 h 142946"/>
                  <a:gd name="connsiteX3" fmla="*/ 200730 w 342547"/>
                  <a:gd name="connsiteY3" fmla="*/ 142946 h 142946"/>
                  <a:gd name="connsiteX4" fmla="*/ 0 w 342547"/>
                  <a:gd name="connsiteY4" fmla="*/ 73449 h 142946"/>
                  <a:gd name="connsiteX0" fmla="*/ 0 w 342547"/>
                  <a:gd name="connsiteY0" fmla="*/ 73449 h 80081"/>
                  <a:gd name="connsiteX1" fmla="*/ 73378 w 342547"/>
                  <a:gd name="connsiteY1" fmla="*/ 0 h 80081"/>
                  <a:gd name="connsiteX2" fmla="*/ 342547 w 342547"/>
                  <a:gd name="connsiteY2" fmla="*/ 1835 h 80081"/>
                  <a:gd name="connsiteX3" fmla="*/ 248355 w 342547"/>
                  <a:gd name="connsiteY3" fmla="*/ 80081 h 80081"/>
                  <a:gd name="connsiteX4" fmla="*/ 0 w 342547"/>
                  <a:gd name="connsiteY4" fmla="*/ 73449 h 80081"/>
                  <a:gd name="connsiteX0" fmla="*/ 0 w 342547"/>
                  <a:gd name="connsiteY0" fmla="*/ 73449 h 76271"/>
                  <a:gd name="connsiteX1" fmla="*/ 73378 w 342547"/>
                  <a:gd name="connsiteY1" fmla="*/ 0 h 76271"/>
                  <a:gd name="connsiteX2" fmla="*/ 342547 w 342547"/>
                  <a:gd name="connsiteY2" fmla="*/ 1835 h 76271"/>
                  <a:gd name="connsiteX3" fmla="*/ 255975 w 342547"/>
                  <a:gd name="connsiteY3" fmla="*/ 76271 h 76271"/>
                  <a:gd name="connsiteX4" fmla="*/ 0 w 342547"/>
                  <a:gd name="connsiteY4" fmla="*/ 73449 h 76271"/>
                  <a:gd name="connsiteX0" fmla="*/ 0 w 342547"/>
                  <a:gd name="connsiteY0" fmla="*/ 73449 h 78176"/>
                  <a:gd name="connsiteX1" fmla="*/ 73378 w 342547"/>
                  <a:gd name="connsiteY1" fmla="*/ 0 h 78176"/>
                  <a:gd name="connsiteX2" fmla="*/ 342547 w 342547"/>
                  <a:gd name="connsiteY2" fmla="*/ 1835 h 78176"/>
                  <a:gd name="connsiteX3" fmla="*/ 275025 w 342547"/>
                  <a:gd name="connsiteY3" fmla="*/ 78176 h 78176"/>
                  <a:gd name="connsiteX4" fmla="*/ 0 w 342547"/>
                  <a:gd name="connsiteY4" fmla="*/ 73449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547" h="78176">
                    <a:moveTo>
                      <a:pt x="0" y="73449"/>
                    </a:moveTo>
                    <a:lnTo>
                      <a:pt x="73378" y="0"/>
                    </a:lnTo>
                    <a:lnTo>
                      <a:pt x="342547" y="1835"/>
                    </a:lnTo>
                    <a:lnTo>
                      <a:pt x="275025" y="78176"/>
                    </a:lnTo>
                    <a:lnTo>
                      <a:pt x="0" y="7344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9" name="Freeform 508"/>
              <p:cNvSpPr/>
              <p:nvPr/>
            </p:nvSpPr>
            <p:spPr>
              <a:xfrm>
                <a:off x="6378560" y="5173169"/>
                <a:ext cx="237772" cy="6589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317782"/>
                  <a:gd name="connsiteY0" fmla="*/ 138289 h 138289"/>
                  <a:gd name="connsiteX1" fmla="*/ 141958 w 317782"/>
                  <a:gd name="connsiteY1" fmla="*/ 70 h 138289"/>
                  <a:gd name="connsiteX2" fmla="*/ 317782 w 317782"/>
                  <a:gd name="connsiteY2" fmla="*/ 0 h 138289"/>
                  <a:gd name="connsiteX3" fmla="*/ 242640 w 317782"/>
                  <a:gd name="connsiteY3" fmla="*/ 43956 h 138289"/>
                  <a:gd name="connsiteX4" fmla="*/ 0 w 317782"/>
                  <a:gd name="connsiteY4" fmla="*/ 138289 h 138289"/>
                  <a:gd name="connsiteX0" fmla="*/ 0 w 317782"/>
                  <a:gd name="connsiteY0" fmla="*/ 138289 h 138289"/>
                  <a:gd name="connsiteX1" fmla="*/ 141958 w 317782"/>
                  <a:gd name="connsiteY1" fmla="*/ 70 h 138289"/>
                  <a:gd name="connsiteX2" fmla="*/ 317782 w 317782"/>
                  <a:gd name="connsiteY2" fmla="*/ 0 h 138289"/>
                  <a:gd name="connsiteX3" fmla="*/ 261690 w 317782"/>
                  <a:gd name="connsiteY3" fmla="*/ 61101 h 138289"/>
                  <a:gd name="connsiteX4" fmla="*/ 0 w 317782"/>
                  <a:gd name="connsiteY4" fmla="*/ 138289 h 138289"/>
                  <a:gd name="connsiteX0" fmla="*/ 0 w 237772"/>
                  <a:gd name="connsiteY0" fmla="*/ 65899 h 65899"/>
                  <a:gd name="connsiteX1" fmla="*/ 61948 w 237772"/>
                  <a:gd name="connsiteY1" fmla="*/ 70 h 65899"/>
                  <a:gd name="connsiteX2" fmla="*/ 237772 w 237772"/>
                  <a:gd name="connsiteY2" fmla="*/ 0 h 65899"/>
                  <a:gd name="connsiteX3" fmla="*/ 181680 w 237772"/>
                  <a:gd name="connsiteY3" fmla="*/ 61101 h 65899"/>
                  <a:gd name="connsiteX4" fmla="*/ 0 w 237772"/>
                  <a:gd name="connsiteY4" fmla="*/ 65899 h 65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72" h="65899">
                    <a:moveTo>
                      <a:pt x="0" y="65899"/>
                    </a:moveTo>
                    <a:lnTo>
                      <a:pt x="61948" y="70"/>
                    </a:lnTo>
                    <a:lnTo>
                      <a:pt x="237772" y="0"/>
                    </a:lnTo>
                    <a:lnTo>
                      <a:pt x="181680" y="61101"/>
                    </a:lnTo>
                    <a:lnTo>
                      <a:pt x="0" y="6589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0" name="Freeform 509"/>
              <p:cNvSpPr/>
              <p:nvPr/>
            </p:nvSpPr>
            <p:spPr>
              <a:xfrm>
                <a:off x="7081495" y="5166454"/>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1" name="Freeform 510"/>
              <p:cNvSpPr/>
              <p:nvPr/>
            </p:nvSpPr>
            <p:spPr>
              <a:xfrm>
                <a:off x="6685608" y="5168823"/>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2" name="Freeform 511"/>
              <p:cNvSpPr/>
              <p:nvPr/>
            </p:nvSpPr>
            <p:spPr>
              <a:xfrm>
                <a:off x="7431623" y="4420468"/>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3" name="Freeform 512"/>
              <p:cNvSpPr/>
              <p:nvPr/>
            </p:nvSpPr>
            <p:spPr>
              <a:xfrm>
                <a:off x="8609449" y="4420469"/>
                <a:ext cx="336832" cy="67734"/>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414937"/>
                  <a:gd name="connsiteY0" fmla="*/ 144004 h 144004"/>
                  <a:gd name="connsiteX1" fmla="*/ 67663 w 414937"/>
                  <a:gd name="connsiteY1" fmla="*/ 76270 h 144004"/>
                  <a:gd name="connsiteX2" fmla="*/ 414937 w 414937"/>
                  <a:gd name="connsiteY2" fmla="*/ 0 h 144004"/>
                  <a:gd name="connsiteX3" fmla="*/ 273120 w 414937"/>
                  <a:gd name="connsiteY3" fmla="*/ 141111 h 144004"/>
                  <a:gd name="connsiteX4" fmla="*/ 0 w 414937"/>
                  <a:gd name="connsiteY4" fmla="*/ 144004 h 144004"/>
                  <a:gd name="connsiteX0" fmla="*/ 0 w 336832"/>
                  <a:gd name="connsiteY0" fmla="*/ 67734 h 67734"/>
                  <a:gd name="connsiteX1" fmla="*/ 67663 w 336832"/>
                  <a:gd name="connsiteY1" fmla="*/ 0 h 67734"/>
                  <a:gd name="connsiteX2" fmla="*/ 336832 w 336832"/>
                  <a:gd name="connsiteY2" fmla="*/ 7550 h 67734"/>
                  <a:gd name="connsiteX3" fmla="*/ 273120 w 336832"/>
                  <a:gd name="connsiteY3" fmla="*/ 64841 h 67734"/>
                  <a:gd name="connsiteX4" fmla="*/ 0 w 336832"/>
                  <a:gd name="connsiteY4" fmla="*/ 67734 h 67734"/>
                  <a:gd name="connsiteX0" fmla="*/ 0 w 336832"/>
                  <a:gd name="connsiteY0" fmla="*/ 67734 h 67734"/>
                  <a:gd name="connsiteX1" fmla="*/ 67663 w 336832"/>
                  <a:gd name="connsiteY1" fmla="*/ 0 h 67734"/>
                  <a:gd name="connsiteX2" fmla="*/ 336832 w 336832"/>
                  <a:gd name="connsiteY2" fmla="*/ 1835 h 67734"/>
                  <a:gd name="connsiteX3" fmla="*/ 273120 w 336832"/>
                  <a:gd name="connsiteY3" fmla="*/ 64841 h 67734"/>
                  <a:gd name="connsiteX4" fmla="*/ 0 w 336832"/>
                  <a:gd name="connsiteY4" fmla="*/ 67734 h 67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7734">
                    <a:moveTo>
                      <a:pt x="0" y="67734"/>
                    </a:moveTo>
                    <a:lnTo>
                      <a:pt x="67663" y="0"/>
                    </a:lnTo>
                    <a:lnTo>
                      <a:pt x="336832" y="1835"/>
                    </a:lnTo>
                    <a:lnTo>
                      <a:pt x="273120" y="64841"/>
                    </a:lnTo>
                    <a:lnTo>
                      <a:pt x="0" y="67734"/>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4" name="Freeform 513"/>
              <p:cNvSpPr/>
              <p:nvPr/>
            </p:nvSpPr>
            <p:spPr>
              <a:xfrm>
                <a:off x="7117983" y="4420538"/>
                <a:ext cx="247297" cy="7246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247297"/>
                  <a:gd name="connsiteY0" fmla="*/ 138219 h 141041"/>
                  <a:gd name="connsiteX1" fmla="*/ 141958 w 247297"/>
                  <a:gd name="connsiteY1" fmla="*/ 0 h 141041"/>
                  <a:gd name="connsiteX2" fmla="*/ 247297 w 247297"/>
                  <a:gd name="connsiteY2" fmla="*/ 72320 h 141041"/>
                  <a:gd name="connsiteX3" fmla="*/ 175965 w 247297"/>
                  <a:gd name="connsiteY3" fmla="*/ 141041 h 141041"/>
                  <a:gd name="connsiteX4" fmla="*/ 0 w 247297"/>
                  <a:gd name="connsiteY4" fmla="*/ 138219 h 141041"/>
                  <a:gd name="connsiteX0" fmla="*/ 0 w 247297"/>
                  <a:gd name="connsiteY0" fmla="*/ 69639 h 72461"/>
                  <a:gd name="connsiteX1" fmla="*/ 69568 w 247297"/>
                  <a:gd name="connsiteY1" fmla="*/ 0 h 72461"/>
                  <a:gd name="connsiteX2" fmla="*/ 247297 w 247297"/>
                  <a:gd name="connsiteY2" fmla="*/ 3740 h 72461"/>
                  <a:gd name="connsiteX3" fmla="*/ 175965 w 247297"/>
                  <a:gd name="connsiteY3" fmla="*/ 72461 h 72461"/>
                  <a:gd name="connsiteX4" fmla="*/ 0 w 247297"/>
                  <a:gd name="connsiteY4" fmla="*/ 69639 h 7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97" h="72461">
                    <a:moveTo>
                      <a:pt x="0" y="69639"/>
                    </a:moveTo>
                    <a:lnTo>
                      <a:pt x="69568" y="0"/>
                    </a:lnTo>
                    <a:lnTo>
                      <a:pt x="247297" y="3740"/>
                    </a:lnTo>
                    <a:lnTo>
                      <a:pt x="175965" y="72461"/>
                    </a:lnTo>
                    <a:lnTo>
                      <a:pt x="0" y="696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5" name="Freeform 514"/>
              <p:cNvSpPr/>
              <p:nvPr/>
            </p:nvSpPr>
            <p:spPr>
              <a:xfrm>
                <a:off x="7832021" y="4420086"/>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6" name="Freeform 515"/>
              <p:cNvSpPr/>
              <p:nvPr/>
            </p:nvSpPr>
            <p:spPr>
              <a:xfrm>
                <a:off x="8227819" y="4419704"/>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7" name="Freeform 516"/>
              <p:cNvSpPr/>
              <p:nvPr/>
            </p:nvSpPr>
            <p:spPr>
              <a:xfrm>
                <a:off x="6368915" y="4422639"/>
                <a:ext cx="2590800" cy="822960"/>
              </a:xfrm>
              <a:custGeom>
                <a:avLst/>
                <a:gdLst>
                  <a:gd name="connsiteX0" fmla="*/ 0 w 2590800"/>
                  <a:gd name="connsiteY0" fmla="*/ 816864 h 822960"/>
                  <a:gd name="connsiteX1" fmla="*/ 822960 w 2590800"/>
                  <a:gd name="connsiteY1" fmla="*/ 0 h 822960"/>
                  <a:gd name="connsiteX2" fmla="*/ 2590800 w 2590800"/>
                  <a:gd name="connsiteY2" fmla="*/ 6096 h 822960"/>
                  <a:gd name="connsiteX3" fmla="*/ 1755648 w 2590800"/>
                  <a:gd name="connsiteY3" fmla="*/ 822960 h 822960"/>
                  <a:gd name="connsiteX4" fmla="*/ 0 w 2590800"/>
                  <a:gd name="connsiteY4" fmla="*/ 816864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822960">
                    <a:moveTo>
                      <a:pt x="0" y="816864"/>
                    </a:moveTo>
                    <a:lnTo>
                      <a:pt x="822960" y="0"/>
                    </a:lnTo>
                    <a:lnTo>
                      <a:pt x="2590800" y="6096"/>
                    </a:lnTo>
                    <a:lnTo>
                      <a:pt x="1755648" y="822960"/>
                    </a:lnTo>
                    <a:lnTo>
                      <a:pt x="0" y="816864"/>
                    </a:lnTo>
                    <a:close/>
                  </a:path>
                </a:pathLst>
              </a:custGeom>
              <a:solidFill>
                <a:srgbClr val="C0504D">
                  <a:lumMod val="75000"/>
                  <a:alpha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9" name="Group 8"/>
            <p:cNvGrpSpPr/>
            <p:nvPr/>
          </p:nvGrpSpPr>
          <p:grpSpPr>
            <a:xfrm>
              <a:off x="7933410" y="2543376"/>
              <a:ext cx="2605880" cy="1100106"/>
              <a:chOff x="6228184" y="2544918"/>
              <a:chExt cx="2605880" cy="1100106"/>
            </a:xfrm>
            <a:effectLst>
              <a:outerShdw blurRad="215900" dist="254000" dir="3540000" sx="94000" sy="94000" algn="ctr" rotWithShape="0">
                <a:sysClr val="window" lastClr="FFFFFF">
                  <a:lumMod val="50000"/>
                </a:sysClr>
              </a:outerShdw>
            </a:effectLst>
          </p:grpSpPr>
          <p:grpSp>
            <p:nvGrpSpPr>
              <p:cNvPr id="461" name="Group 460"/>
              <p:cNvGrpSpPr/>
              <p:nvPr/>
            </p:nvGrpSpPr>
            <p:grpSpPr>
              <a:xfrm>
                <a:off x="6228184" y="2547496"/>
                <a:ext cx="2575623" cy="1097528"/>
                <a:chOff x="6391217" y="656655"/>
                <a:chExt cx="2575623" cy="1097528"/>
              </a:xfrm>
            </p:grpSpPr>
            <p:sp>
              <p:nvSpPr>
                <p:cNvPr id="463" name="Cube 462"/>
                <p:cNvSpPr/>
                <p:nvPr/>
              </p:nvSpPr>
              <p:spPr>
                <a:xfrm>
                  <a:off x="6393394" y="793430"/>
                  <a:ext cx="2573446" cy="960753"/>
                </a:xfrm>
                <a:prstGeom prst="cube">
                  <a:avLst>
                    <a:gd name="adj" fmla="val 85177"/>
                  </a:avLst>
                </a:prstGeom>
                <a:solidFill>
                  <a:srgbClr val="0610D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64" name="Cube 463"/>
                <p:cNvSpPr/>
                <p:nvPr/>
              </p:nvSpPr>
              <p:spPr>
                <a:xfrm>
                  <a:off x="6391217" y="658177"/>
                  <a:ext cx="2573446" cy="960753"/>
                </a:xfrm>
                <a:prstGeom prst="cube">
                  <a:avLst>
                    <a:gd name="adj" fmla="val 85177"/>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65" name="Freeform 464"/>
                <p:cNvSpPr/>
                <p:nvPr/>
              </p:nvSpPr>
              <p:spPr>
                <a:xfrm>
                  <a:off x="6834025" y="1198841"/>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66" name="Freeform 465"/>
                <p:cNvSpPr/>
                <p:nvPr/>
              </p:nvSpPr>
              <p:spPr>
                <a:xfrm>
                  <a:off x="7045233" y="992312"/>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67" name="Freeform 466"/>
                <p:cNvSpPr/>
                <p:nvPr/>
              </p:nvSpPr>
              <p:spPr>
                <a:xfrm>
                  <a:off x="7246017" y="785813"/>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68" name="Freeform 467"/>
                <p:cNvSpPr/>
                <p:nvPr/>
              </p:nvSpPr>
              <p:spPr>
                <a:xfrm>
                  <a:off x="7234070" y="1196936"/>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69" name="Freeform 468"/>
                <p:cNvSpPr/>
                <p:nvPr/>
              </p:nvSpPr>
              <p:spPr>
                <a:xfrm>
                  <a:off x="7441468" y="992312"/>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0" name="Freeform 469"/>
                <p:cNvSpPr/>
                <p:nvPr/>
              </p:nvSpPr>
              <p:spPr>
                <a:xfrm>
                  <a:off x="7642252" y="787718"/>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1" name="Freeform 470"/>
                <p:cNvSpPr/>
                <p:nvPr/>
              </p:nvSpPr>
              <p:spPr>
                <a:xfrm>
                  <a:off x="7627963" y="1198841"/>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2" name="Freeform 471"/>
                <p:cNvSpPr/>
                <p:nvPr/>
              </p:nvSpPr>
              <p:spPr>
                <a:xfrm>
                  <a:off x="7839171" y="992312"/>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3" name="Freeform 472"/>
                <p:cNvSpPr/>
                <p:nvPr/>
              </p:nvSpPr>
              <p:spPr>
                <a:xfrm>
                  <a:off x="8039955" y="785813"/>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4" name="Freeform 473"/>
                <p:cNvSpPr/>
                <p:nvPr/>
              </p:nvSpPr>
              <p:spPr>
                <a:xfrm>
                  <a:off x="8011851" y="1196936"/>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5" name="Freeform 474"/>
                <p:cNvSpPr/>
                <p:nvPr/>
              </p:nvSpPr>
              <p:spPr>
                <a:xfrm>
                  <a:off x="8223059" y="990407"/>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6" name="Freeform 475"/>
                <p:cNvSpPr/>
                <p:nvPr/>
              </p:nvSpPr>
              <p:spPr>
                <a:xfrm>
                  <a:off x="8423843" y="783908"/>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7" name="Freeform 476"/>
                <p:cNvSpPr/>
                <p:nvPr/>
              </p:nvSpPr>
              <p:spPr>
                <a:xfrm>
                  <a:off x="6525803" y="1204486"/>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8" name="Freeform 477"/>
                <p:cNvSpPr/>
                <p:nvPr/>
              </p:nvSpPr>
              <p:spPr>
                <a:xfrm>
                  <a:off x="6733200" y="999932"/>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9" name="Freeform 478"/>
                <p:cNvSpPr/>
                <p:nvPr/>
              </p:nvSpPr>
              <p:spPr>
                <a:xfrm>
                  <a:off x="6932378" y="793433"/>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0" name="Freeform 479"/>
                <p:cNvSpPr/>
                <p:nvPr/>
              </p:nvSpPr>
              <p:spPr>
                <a:xfrm>
                  <a:off x="7499737" y="1404474"/>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1" name="Freeform 480"/>
                <p:cNvSpPr/>
                <p:nvPr/>
              </p:nvSpPr>
              <p:spPr>
                <a:xfrm>
                  <a:off x="7876005" y="1402570"/>
                  <a:ext cx="342547" cy="78176"/>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06352"/>
                    <a:gd name="connsiteY0" fmla="*/ 88689 h 142946"/>
                    <a:gd name="connsiteX1" fmla="*/ 37183 w 306352"/>
                    <a:gd name="connsiteY1" fmla="*/ 0 h 142946"/>
                    <a:gd name="connsiteX2" fmla="*/ 306352 w 306352"/>
                    <a:gd name="connsiteY2" fmla="*/ 1835 h 142946"/>
                    <a:gd name="connsiteX3" fmla="*/ 164535 w 306352"/>
                    <a:gd name="connsiteY3" fmla="*/ 142946 h 142946"/>
                    <a:gd name="connsiteX4" fmla="*/ 0 w 306352"/>
                    <a:gd name="connsiteY4" fmla="*/ 88689 h 142946"/>
                    <a:gd name="connsiteX0" fmla="*/ 0 w 342547"/>
                    <a:gd name="connsiteY0" fmla="*/ 73449 h 142946"/>
                    <a:gd name="connsiteX1" fmla="*/ 73378 w 342547"/>
                    <a:gd name="connsiteY1" fmla="*/ 0 h 142946"/>
                    <a:gd name="connsiteX2" fmla="*/ 342547 w 342547"/>
                    <a:gd name="connsiteY2" fmla="*/ 1835 h 142946"/>
                    <a:gd name="connsiteX3" fmla="*/ 200730 w 342547"/>
                    <a:gd name="connsiteY3" fmla="*/ 142946 h 142946"/>
                    <a:gd name="connsiteX4" fmla="*/ 0 w 342547"/>
                    <a:gd name="connsiteY4" fmla="*/ 73449 h 142946"/>
                    <a:gd name="connsiteX0" fmla="*/ 0 w 342547"/>
                    <a:gd name="connsiteY0" fmla="*/ 73449 h 80081"/>
                    <a:gd name="connsiteX1" fmla="*/ 73378 w 342547"/>
                    <a:gd name="connsiteY1" fmla="*/ 0 h 80081"/>
                    <a:gd name="connsiteX2" fmla="*/ 342547 w 342547"/>
                    <a:gd name="connsiteY2" fmla="*/ 1835 h 80081"/>
                    <a:gd name="connsiteX3" fmla="*/ 248355 w 342547"/>
                    <a:gd name="connsiteY3" fmla="*/ 80081 h 80081"/>
                    <a:gd name="connsiteX4" fmla="*/ 0 w 342547"/>
                    <a:gd name="connsiteY4" fmla="*/ 73449 h 80081"/>
                    <a:gd name="connsiteX0" fmla="*/ 0 w 342547"/>
                    <a:gd name="connsiteY0" fmla="*/ 73449 h 76271"/>
                    <a:gd name="connsiteX1" fmla="*/ 73378 w 342547"/>
                    <a:gd name="connsiteY1" fmla="*/ 0 h 76271"/>
                    <a:gd name="connsiteX2" fmla="*/ 342547 w 342547"/>
                    <a:gd name="connsiteY2" fmla="*/ 1835 h 76271"/>
                    <a:gd name="connsiteX3" fmla="*/ 255975 w 342547"/>
                    <a:gd name="connsiteY3" fmla="*/ 76271 h 76271"/>
                    <a:gd name="connsiteX4" fmla="*/ 0 w 342547"/>
                    <a:gd name="connsiteY4" fmla="*/ 73449 h 76271"/>
                    <a:gd name="connsiteX0" fmla="*/ 0 w 342547"/>
                    <a:gd name="connsiteY0" fmla="*/ 73449 h 78176"/>
                    <a:gd name="connsiteX1" fmla="*/ 73378 w 342547"/>
                    <a:gd name="connsiteY1" fmla="*/ 0 h 78176"/>
                    <a:gd name="connsiteX2" fmla="*/ 342547 w 342547"/>
                    <a:gd name="connsiteY2" fmla="*/ 1835 h 78176"/>
                    <a:gd name="connsiteX3" fmla="*/ 275025 w 342547"/>
                    <a:gd name="connsiteY3" fmla="*/ 78176 h 78176"/>
                    <a:gd name="connsiteX4" fmla="*/ 0 w 342547"/>
                    <a:gd name="connsiteY4" fmla="*/ 73449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547" h="78176">
                      <a:moveTo>
                        <a:pt x="0" y="73449"/>
                      </a:moveTo>
                      <a:lnTo>
                        <a:pt x="73378" y="0"/>
                      </a:lnTo>
                      <a:lnTo>
                        <a:pt x="342547" y="1835"/>
                      </a:lnTo>
                      <a:lnTo>
                        <a:pt x="275025" y="78176"/>
                      </a:lnTo>
                      <a:lnTo>
                        <a:pt x="0" y="7344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2" name="Freeform 481"/>
                <p:cNvSpPr/>
                <p:nvPr/>
              </p:nvSpPr>
              <p:spPr>
                <a:xfrm>
                  <a:off x="6397577" y="1410120"/>
                  <a:ext cx="237772" cy="6589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317782"/>
                    <a:gd name="connsiteY0" fmla="*/ 138289 h 138289"/>
                    <a:gd name="connsiteX1" fmla="*/ 141958 w 317782"/>
                    <a:gd name="connsiteY1" fmla="*/ 70 h 138289"/>
                    <a:gd name="connsiteX2" fmla="*/ 317782 w 317782"/>
                    <a:gd name="connsiteY2" fmla="*/ 0 h 138289"/>
                    <a:gd name="connsiteX3" fmla="*/ 242640 w 317782"/>
                    <a:gd name="connsiteY3" fmla="*/ 43956 h 138289"/>
                    <a:gd name="connsiteX4" fmla="*/ 0 w 317782"/>
                    <a:gd name="connsiteY4" fmla="*/ 138289 h 138289"/>
                    <a:gd name="connsiteX0" fmla="*/ 0 w 317782"/>
                    <a:gd name="connsiteY0" fmla="*/ 138289 h 138289"/>
                    <a:gd name="connsiteX1" fmla="*/ 141958 w 317782"/>
                    <a:gd name="connsiteY1" fmla="*/ 70 h 138289"/>
                    <a:gd name="connsiteX2" fmla="*/ 317782 w 317782"/>
                    <a:gd name="connsiteY2" fmla="*/ 0 h 138289"/>
                    <a:gd name="connsiteX3" fmla="*/ 261690 w 317782"/>
                    <a:gd name="connsiteY3" fmla="*/ 61101 h 138289"/>
                    <a:gd name="connsiteX4" fmla="*/ 0 w 317782"/>
                    <a:gd name="connsiteY4" fmla="*/ 138289 h 138289"/>
                    <a:gd name="connsiteX0" fmla="*/ 0 w 237772"/>
                    <a:gd name="connsiteY0" fmla="*/ 65899 h 65899"/>
                    <a:gd name="connsiteX1" fmla="*/ 61948 w 237772"/>
                    <a:gd name="connsiteY1" fmla="*/ 70 h 65899"/>
                    <a:gd name="connsiteX2" fmla="*/ 237772 w 237772"/>
                    <a:gd name="connsiteY2" fmla="*/ 0 h 65899"/>
                    <a:gd name="connsiteX3" fmla="*/ 181680 w 237772"/>
                    <a:gd name="connsiteY3" fmla="*/ 61101 h 65899"/>
                    <a:gd name="connsiteX4" fmla="*/ 0 w 237772"/>
                    <a:gd name="connsiteY4" fmla="*/ 65899 h 65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72" h="65899">
                      <a:moveTo>
                        <a:pt x="0" y="65899"/>
                      </a:moveTo>
                      <a:lnTo>
                        <a:pt x="61948" y="70"/>
                      </a:lnTo>
                      <a:lnTo>
                        <a:pt x="237772" y="0"/>
                      </a:lnTo>
                      <a:lnTo>
                        <a:pt x="181680" y="61101"/>
                      </a:lnTo>
                      <a:lnTo>
                        <a:pt x="0" y="6589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3" name="Freeform 482"/>
                <p:cNvSpPr/>
                <p:nvPr/>
              </p:nvSpPr>
              <p:spPr>
                <a:xfrm>
                  <a:off x="7100512" y="1403405"/>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4" name="Freeform 483"/>
                <p:cNvSpPr/>
                <p:nvPr/>
              </p:nvSpPr>
              <p:spPr>
                <a:xfrm>
                  <a:off x="6704625" y="1405774"/>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5" name="Freeform 484"/>
                <p:cNvSpPr/>
                <p:nvPr/>
              </p:nvSpPr>
              <p:spPr>
                <a:xfrm>
                  <a:off x="7450640" y="657419"/>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6" name="Freeform 485"/>
                <p:cNvSpPr/>
                <p:nvPr/>
              </p:nvSpPr>
              <p:spPr>
                <a:xfrm>
                  <a:off x="8628466" y="657420"/>
                  <a:ext cx="336832" cy="67734"/>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414937"/>
                    <a:gd name="connsiteY0" fmla="*/ 144004 h 144004"/>
                    <a:gd name="connsiteX1" fmla="*/ 67663 w 414937"/>
                    <a:gd name="connsiteY1" fmla="*/ 76270 h 144004"/>
                    <a:gd name="connsiteX2" fmla="*/ 414937 w 414937"/>
                    <a:gd name="connsiteY2" fmla="*/ 0 h 144004"/>
                    <a:gd name="connsiteX3" fmla="*/ 273120 w 414937"/>
                    <a:gd name="connsiteY3" fmla="*/ 141111 h 144004"/>
                    <a:gd name="connsiteX4" fmla="*/ 0 w 414937"/>
                    <a:gd name="connsiteY4" fmla="*/ 144004 h 144004"/>
                    <a:gd name="connsiteX0" fmla="*/ 0 w 336832"/>
                    <a:gd name="connsiteY0" fmla="*/ 67734 h 67734"/>
                    <a:gd name="connsiteX1" fmla="*/ 67663 w 336832"/>
                    <a:gd name="connsiteY1" fmla="*/ 0 h 67734"/>
                    <a:gd name="connsiteX2" fmla="*/ 336832 w 336832"/>
                    <a:gd name="connsiteY2" fmla="*/ 7550 h 67734"/>
                    <a:gd name="connsiteX3" fmla="*/ 273120 w 336832"/>
                    <a:gd name="connsiteY3" fmla="*/ 64841 h 67734"/>
                    <a:gd name="connsiteX4" fmla="*/ 0 w 336832"/>
                    <a:gd name="connsiteY4" fmla="*/ 67734 h 67734"/>
                    <a:gd name="connsiteX0" fmla="*/ 0 w 336832"/>
                    <a:gd name="connsiteY0" fmla="*/ 67734 h 67734"/>
                    <a:gd name="connsiteX1" fmla="*/ 67663 w 336832"/>
                    <a:gd name="connsiteY1" fmla="*/ 0 h 67734"/>
                    <a:gd name="connsiteX2" fmla="*/ 336832 w 336832"/>
                    <a:gd name="connsiteY2" fmla="*/ 1835 h 67734"/>
                    <a:gd name="connsiteX3" fmla="*/ 273120 w 336832"/>
                    <a:gd name="connsiteY3" fmla="*/ 64841 h 67734"/>
                    <a:gd name="connsiteX4" fmla="*/ 0 w 336832"/>
                    <a:gd name="connsiteY4" fmla="*/ 67734 h 67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7734">
                      <a:moveTo>
                        <a:pt x="0" y="67734"/>
                      </a:moveTo>
                      <a:lnTo>
                        <a:pt x="67663" y="0"/>
                      </a:lnTo>
                      <a:lnTo>
                        <a:pt x="336832" y="1835"/>
                      </a:lnTo>
                      <a:lnTo>
                        <a:pt x="273120" y="64841"/>
                      </a:lnTo>
                      <a:lnTo>
                        <a:pt x="0" y="67734"/>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7" name="Freeform 486"/>
                <p:cNvSpPr/>
                <p:nvPr/>
              </p:nvSpPr>
              <p:spPr>
                <a:xfrm>
                  <a:off x="7137000" y="657489"/>
                  <a:ext cx="247297" cy="7246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247297"/>
                    <a:gd name="connsiteY0" fmla="*/ 138219 h 141041"/>
                    <a:gd name="connsiteX1" fmla="*/ 141958 w 247297"/>
                    <a:gd name="connsiteY1" fmla="*/ 0 h 141041"/>
                    <a:gd name="connsiteX2" fmla="*/ 247297 w 247297"/>
                    <a:gd name="connsiteY2" fmla="*/ 72320 h 141041"/>
                    <a:gd name="connsiteX3" fmla="*/ 175965 w 247297"/>
                    <a:gd name="connsiteY3" fmla="*/ 141041 h 141041"/>
                    <a:gd name="connsiteX4" fmla="*/ 0 w 247297"/>
                    <a:gd name="connsiteY4" fmla="*/ 138219 h 141041"/>
                    <a:gd name="connsiteX0" fmla="*/ 0 w 247297"/>
                    <a:gd name="connsiteY0" fmla="*/ 69639 h 72461"/>
                    <a:gd name="connsiteX1" fmla="*/ 69568 w 247297"/>
                    <a:gd name="connsiteY1" fmla="*/ 0 h 72461"/>
                    <a:gd name="connsiteX2" fmla="*/ 247297 w 247297"/>
                    <a:gd name="connsiteY2" fmla="*/ 3740 h 72461"/>
                    <a:gd name="connsiteX3" fmla="*/ 175965 w 247297"/>
                    <a:gd name="connsiteY3" fmla="*/ 72461 h 72461"/>
                    <a:gd name="connsiteX4" fmla="*/ 0 w 247297"/>
                    <a:gd name="connsiteY4" fmla="*/ 69639 h 7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97" h="72461">
                      <a:moveTo>
                        <a:pt x="0" y="69639"/>
                      </a:moveTo>
                      <a:lnTo>
                        <a:pt x="69568" y="0"/>
                      </a:lnTo>
                      <a:lnTo>
                        <a:pt x="247297" y="3740"/>
                      </a:lnTo>
                      <a:lnTo>
                        <a:pt x="175965" y="7246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8" name="Freeform 487"/>
                <p:cNvSpPr/>
                <p:nvPr/>
              </p:nvSpPr>
              <p:spPr>
                <a:xfrm>
                  <a:off x="7851038" y="657037"/>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9" name="Freeform 488"/>
                <p:cNvSpPr/>
                <p:nvPr/>
              </p:nvSpPr>
              <p:spPr>
                <a:xfrm>
                  <a:off x="8246836" y="656655"/>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462" name="Freeform 461"/>
              <p:cNvSpPr/>
              <p:nvPr/>
            </p:nvSpPr>
            <p:spPr>
              <a:xfrm>
                <a:off x="6243264" y="2544918"/>
                <a:ext cx="2590800" cy="822960"/>
              </a:xfrm>
              <a:custGeom>
                <a:avLst/>
                <a:gdLst>
                  <a:gd name="connsiteX0" fmla="*/ 0 w 2590800"/>
                  <a:gd name="connsiteY0" fmla="*/ 816864 h 822960"/>
                  <a:gd name="connsiteX1" fmla="*/ 822960 w 2590800"/>
                  <a:gd name="connsiteY1" fmla="*/ 0 h 822960"/>
                  <a:gd name="connsiteX2" fmla="*/ 2590800 w 2590800"/>
                  <a:gd name="connsiteY2" fmla="*/ 6096 h 822960"/>
                  <a:gd name="connsiteX3" fmla="*/ 1755648 w 2590800"/>
                  <a:gd name="connsiteY3" fmla="*/ 822960 h 822960"/>
                  <a:gd name="connsiteX4" fmla="*/ 0 w 2590800"/>
                  <a:gd name="connsiteY4" fmla="*/ 816864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822960">
                    <a:moveTo>
                      <a:pt x="0" y="816864"/>
                    </a:moveTo>
                    <a:lnTo>
                      <a:pt x="822960" y="0"/>
                    </a:lnTo>
                    <a:lnTo>
                      <a:pt x="2590800" y="6096"/>
                    </a:lnTo>
                    <a:lnTo>
                      <a:pt x="1755648" y="822960"/>
                    </a:lnTo>
                    <a:lnTo>
                      <a:pt x="0" y="816864"/>
                    </a:lnTo>
                    <a:close/>
                  </a:path>
                </a:pathLst>
              </a:custGeom>
              <a:solidFill>
                <a:sysClr val="windowText" lastClr="000000">
                  <a:lumMod val="50000"/>
                  <a:lumOff val="50000"/>
                  <a:alpha val="52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10" name="Group 9"/>
            <p:cNvGrpSpPr/>
            <p:nvPr/>
          </p:nvGrpSpPr>
          <p:grpSpPr>
            <a:xfrm>
              <a:off x="4939915" y="2545914"/>
              <a:ext cx="2591965" cy="1097568"/>
              <a:chOff x="1960026" y="4860228"/>
              <a:chExt cx="2591965" cy="1097568"/>
            </a:xfrm>
            <a:effectLst>
              <a:outerShdw blurRad="215900" dist="254000" dir="3540000" sx="94000" sy="94000" algn="ctr" rotWithShape="0">
                <a:sysClr val="window" lastClr="FFFFFF">
                  <a:lumMod val="50000"/>
                </a:sysClr>
              </a:outerShdw>
            </a:effectLst>
          </p:grpSpPr>
          <p:grpSp>
            <p:nvGrpSpPr>
              <p:cNvPr id="432" name="Group 431"/>
              <p:cNvGrpSpPr/>
              <p:nvPr/>
            </p:nvGrpSpPr>
            <p:grpSpPr>
              <a:xfrm>
                <a:off x="1960026" y="4860268"/>
                <a:ext cx="2575623" cy="1097528"/>
                <a:chOff x="2954361" y="683967"/>
                <a:chExt cx="2575623" cy="1097528"/>
              </a:xfrm>
            </p:grpSpPr>
            <p:sp>
              <p:nvSpPr>
                <p:cNvPr id="434" name="Cube 433"/>
                <p:cNvSpPr/>
                <p:nvPr/>
              </p:nvSpPr>
              <p:spPr>
                <a:xfrm>
                  <a:off x="2956538" y="820742"/>
                  <a:ext cx="2573446" cy="960753"/>
                </a:xfrm>
                <a:prstGeom prst="cube">
                  <a:avLst>
                    <a:gd name="adj" fmla="val 85177"/>
                  </a:avLst>
                </a:prstGeom>
                <a:solidFill>
                  <a:srgbClr val="0610D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35" name="Cube 434"/>
                <p:cNvSpPr/>
                <p:nvPr/>
              </p:nvSpPr>
              <p:spPr>
                <a:xfrm>
                  <a:off x="2954361" y="685489"/>
                  <a:ext cx="2573446" cy="960753"/>
                </a:xfrm>
                <a:prstGeom prst="cube">
                  <a:avLst>
                    <a:gd name="adj" fmla="val 85177"/>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36" name="Freeform 435"/>
                <p:cNvSpPr/>
                <p:nvPr/>
              </p:nvSpPr>
              <p:spPr>
                <a:xfrm>
                  <a:off x="3397169" y="1226153"/>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37" name="Freeform 436"/>
                <p:cNvSpPr/>
                <p:nvPr/>
              </p:nvSpPr>
              <p:spPr>
                <a:xfrm>
                  <a:off x="3608377" y="1019624"/>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38" name="Freeform 437"/>
                <p:cNvSpPr/>
                <p:nvPr/>
              </p:nvSpPr>
              <p:spPr>
                <a:xfrm>
                  <a:off x="3809161" y="813125"/>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39" name="Freeform 438"/>
                <p:cNvSpPr/>
                <p:nvPr/>
              </p:nvSpPr>
              <p:spPr>
                <a:xfrm>
                  <a:off x="3797214" y="1224248"/>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0" name="Freeform 439"/>
                <p:cNvSpPr/>
                <p:nvPr/>
              </p:nvSpPr>
              <p:spPr>
                <a:xfrm>
                  <a:off x="4004612" y="1019624"/>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1" name="Freeform 440"/>
                <p:cNvSpPr/>
                <p:nvPr/>
              </p:nvSpPr>
              <p:spPr>
                <a:xfrm>
                  <a:off x="4205396" y="815030"/>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2" name="Freeform 441"/>
                <p:cNvSpPr/>
                <p:nvPr/>
              </p:nvSpPr>
              <p:spPr>
                <a:xfrm>
                  <a:off x="4191107" y="1226153"/>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3" name="Freeform 442"/>
                <p:cNvSpPr/>
                <p:nvPr/>
              </p:nvSpPr>
              <p:spPr>
                <a:xfrm>
                  <a:off x="4402315" y="1019624"/>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4" name="Freeform 443"/>
                <p:cNvSpPr/>
                <p:nvPr/>
              </p:nvSpPr>
              <p:spPr>
                <a:xfrm>
                  <a:off x="4603099" y="813125"/>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5" name="Freeform 444"/>
                <p:cNvSpPr/>
                <p:nvPr/>
              </p:nvSpPr>
              <p:spPr>
                <a:xfrm>
                  <a:off x="4574995" y="1224248"/>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6" name="Freeform 445"/>
                <p:cNvSpPr/>
                <p:nvPr/>
              </p:nvSpPr>
              <p:spPr>
                <a:xfrm>
                  <a:off x="4786203" y="1017719"/>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7" name="Freeform 446"/>
                <p:cNvSpPr/>
                <p:nvPr/>
              </p:nvSpPr>
              <p:spPr>
                <a:xfrm>
                  <a:off x="4986987" y="811220"/>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8" name="Freeform 447"/>
                <p:cNvSpPr/>
                <p:nvPr/>
              </p:nvSpPr>
              <p:spPr>
                <a:xfrm>
                  <a:off x="3088947" y="1231798"/>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9" name="Freeform 448"/>
                <p:cNvSpPr/>
                <p:nvPr/>
              </p:nvSpPr>
              <p:spPr>
                <a:xfrm>
                  <a:off x="3296344" y="1027244"/>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0" name="Freeform 449"/>
                <p:cNvSpPr/>
                <p:nvPr/>
              </p:nvSpPr>
              <p:spPr>
                <a:xfrm>
                  <a:off x="3500179" y="820745"/>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1" name="Freeform 450"/>
                <p:cNvSpPr/>
                <p:nvPr/>
              </p:nvSpPr>
              <p:spPr>
                <a:xfrm>
                  <a:off x="4062881" y="1431786"/>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2" name="Freeform 451"/>
                <p:cNvSpPr/>
                <p:nvPr/>
              </p:nvSpPr>
              <p:spPr>
                <a:xfrm>
                  <a:off x="4439149" y="1429882"/>
                  <a:ext cx="342547" cy="78176"/>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06352"/>
                    <a:gd name="connsiteY0" fmla="*/ 88689 h 142946"/>
                    <a:gd name="connsiteX1" fmla="*/ 37183 w 306352"/>
                    <a:gd name="connsiteY1" fmla="*/ 0 h 142946"/>
                    <a:gd name="connsiteX2" fmla="*/ 306352 w 306352"/>
                    <a:gd name="connsiteY2" fmla="*/ 1835 h 142946"/>
                    <a:gd name="connsiteX3" fmla="*/ 164535 w 306352"/>
                    <a:gd name="connsiteY3" fmla="*/ 142946 h 142946"/>
                    <a:gd name="connsiteX4" fmla="*/ 0 w 306352"/>
                    <a:gd name="connsiteY4" fmla="*/ 88689 h 142946"/>
                    <a:gd name="connsiteX0" fmla="*/ 0 w 342547"/>
                    <a:gd name="connsiteY0" fmla="*/ 73449 h 142946"/>
                    <a:gd name="connsiteX1" fmla="*/ 73378 w 342547"/>
                    <a:gd name="connsiteY1" fmla="*/ 0 h 142946"/>
                    <a:gd name="connsiteX2" fmla="*/ 342547 w 342547"/>
                    <a:gd name="connsiteY2" fmla="*/ 1835 h 142946"/>
                    <a:gd name="connsiteX3" fmla="*/ 200730 w 342547"/>
                    <a:gd name="connsiteY3" fmla="*/ 142946 h 142946"/>
                    <a:gd name="connsiteX4" fmla="*/ 0 w 342547"/>
                    <a:gd name="connsiteY4" fmla="*/ 73449 h 142946"/>
                    <a:gd name="connsiteX0" fmla="*/ 0 w 342547"/>
                    <a:gd name="connsiteY0" fmla="*/ 73449 h 80081"/>
                    <a:gd name="connsiteX1" fmla="*/ 73378 w 342547"/>
                    <a:gd name="connsiteY1" fmla="*/ 0 h 80081"/>
                    <a:gd name="connsiteX2" fmla="*/ 342547 w 342547"/>
                    <a:gd name="connsiteY2" fmla="*/ 1835 h 80081"/>
                    <a:gd name="connsiteX3" fmla="*/ 248355 w 342547"/>
                    <a:gd name="connsiteY3" fmla="*/ 80081 h 80081"/>
                    <a:gd name="connsiteX4" fmla="*/ 0 w 342547"/>
                    <a:gd name="connsiteY4" fmla="*/ 73449 h 80081"/>
                    <a:gd name="connsiteX0" fmla="*/ 0 w 342547"/>
                    <a:gd name="connsiteY0" fmla="*/ 73449 h 76271"/>
                    <a:gd name="connsiteX1" fmla="*/ 73378 w 342547"/>
                    <a:gd name="connsiteY1" fmla="*/ 0 h 76271"/>
                    <a:gd name="connsiteX2" fmla="*/ 342547 w 342547"/>
                    <a:gd name="connsiteY2" fmla="*/ 1835 h 76271"/>
                    <a:gd name="connsiteX3" fmla="*/ 255975 w 342547"/>
                    <a:gd name="connsiteY3" fmla="*/ 76271 h 76271"/>
                    <a:gd name="connsiteX4" fmla="*/ 0 w 342547"/>
                    <a:gd name="connsiteY4" fmla="*/ 73449 h 76271"/>
                    <a:gd name="connsiteX0" fmla="*/ 0 w 342547"/>
                    <a:gd name="connsiteY0" fmla="*/ 73449 h 78176"/>
                    <a:gd name="connsiteX1" fmla="*/ 73378 w 342547"/>
                    <a:gd name="connsiteY1" fmla="*/ 0 h 78176"/>
                    <a:gd name="connsiteX2" fmla="*/ 342547 w 342547"/>
                    <a:gd name="connsiteY2" fmla="*/ 1835 h 78176"/>
                    <a:gd name="connsiteX3" fmla="*/ 275025 w 342547"/>
                    <a:gd name="connsiteY3" fmla="*/ 78176 h 78176"/>
                    <a:gd name="connsiteX4" fmla="*/ 0 w 342547"/>
                    <a:gd name="connsiteY4" fmla="*/ 73449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547" h="78176">
                      <a:moveTo>
                        <a:pt x="0" y="73449"/>
                      </a:moveTo>
                      <a:lnTo>
                        <a:pt x="73378" y="0"/>
                      </a:lnTo>
                      <a:lnTo>
                        <a:pt x="342547" y="1835"/>
                      </a:lnTo>
                      <a:lnTo>
                        <a:pt x="275025" y="78176"/>
                      </a:lnTo>
                      <a:lnTo>
                        <a:pt x="0" y="7344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3" name="Freeform 452"/>
                <p:cNvSpPr/>
                <p:nvPr/>
              </p:nvSpPr>
              <p:spPr>
                <a:xfrm>
                  <a:off x="2960721" y="1437432"/>
                  <a:ext cx="237772" cy="6589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317782"/>
                    <a:gd name="connsiteY0" fmla="*/ 138289 h 138289"/>
                    <a:gd name="connsiteX1" fmla="*/ 141958 w 317782"/>
                    <a:gd name="connsiteY1" fmla="*/ 70 h 138289"/>
                    <a:gd name="connsiteX2" fmla="*/ 317782 w 317782"/>
                    <a:gd name="connsiteY2" fmla="*/ 0 h 138289"/>
                    <a:gd name="connsiteX3" fmla="*/ 242640 w 317782"/>
                    <a:gd name="connsiteY3" fmla="*/ 43956 h 138289"/>
                    <a:gd name="connsiteX4" fmla="*/ 0 w 317782"/>
                    <a:gd name="connsiteY4" fmla="*/ 138289 h 138289"/>
                    <a:gd name="connsiteX0" fmla="*/ 0 w 317782"/>
                    <a:gd name="connsiteY0" fmla="*/ 138289 h 138289"/>
                    <a:gd name="connsiteX1" fmla="*/ 141958 w 317782"/>
                    <a:gd name="connsiteY1" fmla="*/ 70 h 138289"/>
                    <a:gd name="connsiteX2" fmla="*/ 317782 w 317782"/>
                    <a:gd name="connsiteY2" fmla="*/ 0 h 138289"/>
                    <a:gd name="connsiteX3" fmla="*/ 261690 w 317782"/>
                    <a:gd name="connsiteY3" fmla="*/ 61101 h 138289"/>
                    <a:gd name="connsiteX4" fmla="*/ 0 w 317782"/>
                    <a:gd name="connsiteY4" fmla="*/ 138289 h 138289"/>
                    <a:gd name="connsiteX0" fmla="*/ 0 w 237772"/>
                    <a:gd name="connsiteY0" fmla="*/ 65899 h 65899"/>
                    <a:gd name="connsiteX1" fmla="*/ 61948 w 237772"/>
                    <a:gd name="connsiteY1" fmla="*/ 70 h 65899"/>
                    <a:gd name="connsiteX2" fmla="*/ 237772 w 237772"/>
                    <a:gd name="connsiteY2" fmla="*/ 0 h 65899"/>
                    <a:gd name="connsiteX3" fmla="*/ 181680 w 237772"/>
                    <a:gd name="connsiteY3" fmla="*/ 61101 h 65899"/>
                    <a:gd name="connsiteX4" fmla="*/ 0 w 237772"/>
                    <a:gd name="connsiteY4" fmla="*/ 65899 h 65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72" h="65899">
                      <a:moveTo>
                        <a:pt x="0" y="65899"/>
                      </a:moveTo>
                      <a:lnTo>
                        <a:pt x="61948" y="70"/>
                      </a:lnTo>
                      <a:lnTo>
                        <a:pt x="237772" y="0"/>
                      </a:lnTo>
                      <a:lnTo>
                        <a:pt x="181680" y="61101"/>
                      </a:lnTo>
                      <a:lnTo>
                        <a:pt x="0" y="6589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4" name="Freeform 453"/>
                <p:cNvSpPr/>
                <p:nvPr/>
              </p:nvSpPr>
              <p:spPr>
                <a:xfrm>
                  <a:off x="3663656" y="1430717"/>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5" name="Freeform 454"/>
                <p:cNvSpPr/>
                <p:nvPr/>
              </p:nvSpPr>
              <p:spPr>
                <a:xfrm>
                  <a:off x="3267769" y="1433086"/>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6" name="Freeform 455"/>
                <p:cNvSpPr/>
                <p:nvPr/>
              </p:nvSpPr>
              <p:spPr>
                <a:xfrm>
                  <a:off x="4013784" y="684731"/>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7" name="Freeform 456"/>
                <p:cNvSpPr/>
                <p:nvPr/>
              </p:nvSpPr>
              <p:spPr>
                <a:xfrm>
                  <a:off x="5191610" y="684732"/>
                  <a:ext cx="336832" cy="67734"/>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414937"/>
                    <a:gd name="connsiteY0" fmla="*/ 144004 h 144004"/>
                    <a:gd name="connsiteX1" fmla="*/ 67663 w 414937"/>
                    <a:gd name="connsiteY1" fmla="*/ 76270 h 144004"/>
                    <a:gd name="connsiteX2" fmla="*/ 414937 w 414937"/>
                    <a:gd name="connsiteY2" fmla="*/ 0 h 144004"/>
                    <a:gd name="connsiteX3" fmla="*/ 273120 w 414937"/>
                    <a:gd name="connsiteY3" fmla="*/ 141111 h 144004"/>
                    <a:gd name="connsiteX4" fmla="*/ 0 w 414937"/>
                    <a:gd name="connsiteY4" fmla="*/ 144004 h 144004"/>
                    <a:gd name="connsiteX0" fmla="*/ 0 w 336832"/>
                    <a:gd name="connsiteY0" fmla="*/ 67734 h 67734"/>
                    <a:gd name="connsiteX1" fmla="*/ 67663 w 336832"/>
                    <a:gd name="connsiteY1" fmla="*/ 0 h 67734"/>
                    <a:gd name="connsiteX2" fmla="*/ 336832 w 336832"/>
                    <a:gd name="connsiteY2" fmla="*/ 7550 h 67734"/>
                    <a:gd name="connsiteX3" fmla="*/ 273120 w 336832"/>
                    <a:gd name="connsiteY3" fmla="*/ 64841 h 67734"/>
                    <a:gd name="connsiteX4" fmla="*/ 0 w 336832"/>
                    <a:gd name="connsiteY4" fmla="*/ 67734 h 67734"/>
                    <a:gd name="connsiteX0" fmla="*/ 0 w 336832"/>
                    <a:gd name="connsiteY0" fmla="*/ 67734 h 67734"/>
                    <a:gd name="connsiteX1" fmla="*/ 67663 w 336832"/>
                    <a:gd name="connsiteY1" fmla="*/ 0 h 67734"/>
                    <a:gd name="connsiteX2" fmla="*/ 336832 w 336832"/>
                    <a:gd name="connsiteY2" fmla="*/ 1835 h 67734"/>
                    <a:gd name="connsiteX3" fmla="*/ 273120 w 336832"/>
                    <a:gd name="connsiteY3" fmla="*/ 64841 h 67734"/>
                    <a:gd name="connsiteX4" fmla="*/ 0 w 336832"/>
                    <a:gd name="connsiteY4" fmla="*/ 67734 h 67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7734">
                      <a:moveTo>
                        <a:pt x="0" y="67734"/>
                      </a:moveTo>
                      <a:lnTo>
                        <a:pt x="67663" y="0"/>
                      </a:lnTo>
                      <a:lnTo>
                        <a:pt x="336832" y="1835"/>
                      </a:lnTo>
                      <a:lnTo>
                        <a:pt x="273120" y="64841"/>
                      </a:lnTo>
                      <a:lnTo>
                        <a:pt x="0" y="67734"/>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8" name="Freeform 457"/>
                <p:cNvSpPr/>
                <p:nvPr/>
              </p:nvSpPr>
              <p:spPr>
                <a:xfrm>
                  <a:off x="3704801" y="684801"/>
                  <a:ext cx="247297" cy="7246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247297"/>
                    <a:gd name="connsiteY0" fmla="*/ 138219 h 141041"/>
                    <a:gd name="connsiteX1" fmla="*/ 141958 w 247297"/>
                    <a:gd name="connsiteY1" fmla="*/ 0 h 141041"/>
                    <a:gd name="connsiteX2" fmla="*/ 247297 w 247297"/>
                    <a:gd name="connsiteY2" fmla="*/ 72320 h 141041"/>
                    <a:gd name="connsiteX3" fmla="*/ 175965 w 247297"/>
                    <a:gd name="connsiteY3" fmla="*/ 141041 h 141041"/>
                    <a:gd name="connsiteX4" fmla="*/ 0 w 247297"/>
                    <a:gd name="connsiteY4" fmla="*/ 138219 h 141041"/>
                    <a:gd name="connsiteX0" fmla="*/ 0 w 247297"/>
                    <a:gd name="connsiteY0" fmla="*/ 69639 h 72461"/>
                    <a:gd name="connsiteX1" fmla="*/ 69568 w 247297"/>
                    <a:gd name="connsiteY1" fmla="*/ 0 h 72461"/>
                    <a:gd name="connsiteX2" fmla="*/ 247297 w 247297"/>
                    <a:gd name="connsiteY2" fmla="*/ 3740 h 72461"/>
                    <a:gd name="connsiteX3" fmla="*/ 175965 w 247297"/>
                    <a:gd name="connsiteY3" fmla="*/ 72461 h 72461"/>
                    <a:gd name="connsiteX4" fmla="*/ 0 w 247297"/>
                    <a:gd name="connsiteY4" fmla="*/ 69639 h 7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97" h="72461">
                      <a:moveTo>
                        <a:pt x="0" y="69639"/>
                      </a:moveTo>
                      <a:lnTo>
                        <a:pt x="69568" y="0"/>
                      </a:lnTo>
                      <a:lnTo>
                        <a:pt x="247297" y="3740"/>
                      </a:lnTo>
                      <a:lnTo>
                        <a:pt x="175965" y="72461"/>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9" name="Freeform 458"/>
                <p:cNvSpPr/>
                <p:nvPr/>
              </p:nvSpPr>
              <p:spPr>
                <a:xfrm>
                  <a:off x="4414182" y="684349"/>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60" name="Freeform 459"/>
                <p:cNvSpPr/>
                <p:nvPr/>
              </p:nvSpPr>
              <p:spPr>
                <a:xfrm>
                  <a:off x="4809980" y="683967"/>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433" name="Freeform 432"/>
              <p:cNvSpPr/>
              <p:nvPr/>
            </p:nvSpPr>
            <p:spPr>
              <a:xfrm>
                <a:off x="1961191" y="4860228"/>
                <a:ext cx="2590800" cy="822960"/>
              </a:xfrm>
              <a:custGeom>
                <a:avLst/>
                <a:gdLst>
                  <a:gd name="connsiteX0" fmla="*/ 0 w 2590800"/>
                  <a:gd name="connsiteY0" fmla="*/ 816864 h 822960"/>
                  <a:gd name="connsiteX1" fmla="*/ 822960 w 2590800"/>
                  <a:gd name="connsiteY1" fmla="*/ 0 h 822960"/>
                  <a:gd name="connsiteX2" fmla="*/ 2590800 w 2590800"/>
                  <a:gd name="connsiteY2" fmla="*/ 6096 h 822960"/>
                  <a:gd name="connsiteX3" fmla="*/ 1755648 w 2590800"/>
                  <a:gd name="connsiteY3" fmla="*/ 822960 h 822960"/>
                  <a:gd name="connsiteX4" fmla="*/ 0 w 2590800"/>
                  <a:gd name="connsiteY4" fmla="*/ 816864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822960">
                    <a:moveTo>
                      <a:pt x="0" y="816864"/>
                    </a:moveTo>
                    <a:lnTo>
                      <a:pt x="822960" y="0"/>
                    </a:lnTo>
                    <a:lnTo>
                      <a:pt x="2590800" y="6096"/>
                    </a:lnTo>
                    <a:lnTo>
                      <a:pt x="1755648" y="822960"/>
                    </a:lnTo>
                    <a:lnTo>
                      <a:pt x="0" y="816864"/>
                    </a:lnTo>
                    <a:close/>
                  </a:path>
                </a:pathLst>
              </a:custGeom>
              <a:solidFill>
                <a:sysClr val="windowText" lastClr="000000">
                  <a:lumMod val="50000"/>
                  <a:lumOff val="50000"/>
                  <a:alpha val="58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1" name="Right Arrow 10"/>
            <p:cNvSpPr/>
            <p:nvPr/>
          </p:nvSpPr>
          <p:spPr>
            <a:xfrm>
              <a:off x="4380854" y="1071073"/>
              <a:ext cx="767460" cy="333725"/>
            </a:xfrm>
            <a:prstGeom prst="rightArrow">
              <a:avLst/>
            </a:prstGeom>
            <a:solidFill>
              <a:srgbClr val="9BBB59">
                <a:lumMod val="50000"/>
              </a:srgbClr>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 name="Right Arrow 11"/>
            <p:cNvSpPr/>
            <p:nvPr/>
          </p:nvSpPr>
          <p:spPr>
            <a:xfrm>
              <a:off x="7417337" y="1071392"/>
              <a:ext cx="767460" cy="333725"/>
            </a:xfrm>
            <a:prstGeom prst="rightArrow">
              <a:avLst/>
            </a:prstGeom>
            <a:solidFill>
              <a:srgbClr val="9BBB59">
                <a:lumMod val="50000"/>
              </a:srgbClr>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 name="Right Arrow 12"/>
            <p:cNvSpPr/>
            <p:nvPr/>
          </p:nvSpPr>
          <p:spPr>
            <a:xfrm rot="5400000">
              <a:off x="4998025" y="2133701"/>
              <a:ext cx="767460" cy="333725"/>
            </a:xfrm>
            <a:prstGeom prst="rightArrow">
              <a:avLst/>
            </a:prstGeom>
            <a:solidFill>
              <a:srgbClr val="9BBB59">
                <a:lumMod val="50000"/>
              </a:srgbClr>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 name="Right Arrow 13"/>
            <p:cNvSpPr/>
            <p:nvPr/>
          </p:nvSpPr>
          <p:spPr>
            <a:xfrm rot="5400000">
              <a:off x="4998025" y="3959301"/>
              <a:ext cx="767460" cy="333725"/>
            </a:xfrm>
            <a:prstGeom prst="rightArrow">
              <a:avLst/>
            </a:prstGeom>
            <a:solidFill>
              <a:srgbClr val="9BBB59">
                <a:lumMod val="50000"/>
              </a:srgbClr>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 name="Right Arrow 14"/>
            <p:cNvSpPr/>
            <p:nvPr/>
          </p:nvSpPr>
          <p:spPr>
            <a:xfrm rot="5400000">
              <a:off x="9895481" y="1845669"/>
              <a:ext cx="767460" cy="333725"/>
            </a:xfrm>
            <a:prstGeom prst="rightArrow">
              <a:avLst/>
            </a:prstGeom>
            <a:solidFill>
              <a:srgbClr val="9BBB59">
                <a:lumMod val="50000"/>
              </a:srgbClr>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 name="Right Arrow 15"/>
            <p:cNvSpPr/>
            <p:nvPr/>
          </p:nvSpPr>
          <p:spPr>
            <a:xfrm rot="5400000">
              <a:off x="9895481" y="3671269"/>
              <a:ext cx="767460" cy="333725"/>
            </a:xfrm>
            <a:prstGeom prst="rightArrow">
              <a:avLst/>
            </a:prstGeom>
            <a:solidFill>
              <a:srgbClr val="9BBB59">
                <a:lumMod val="50000"/>
              </a:srgbClr>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 name="TextBox 16"/>
            <p:cNvSpPr txBox="1"/>
            <p:nvPr/>
          </p:nvSpPr>
          <p:spPr>
            <a:xfrm>
              <a:off x="1694032" y="200556"/>
              <a:ext cx="342831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(1) MoO</a:t>
              </a:r>
              <a:r>
                <a:rPr kumimoji="0" lang="en-US" sz="2000" b="1" i="0" u="none" strike="noStrike" kern="0" cap="none" spc="0" normalizeH="0" baseline="-25000" noProof="0" dirty="0" smtClean="0">
                  <a:ln>
                    <a:noFill/>
                  </a:ln>
                  <a:solidFill>
                    <a:prstClr val="black"/>
                  </a:solidFill>
                  <a:effectLst/>
                  <a:uLnTx/>
                  <a:uFillTx/>
                  <a:latin typeface="Calibri"/>
                </a:rPr>
                <a:t>3</a:t>
              </a:r>
              <a:r>
                <a:rPr kumimoji="0" lang="en-US" sz="2000" b="1" i="0" u="none" strike="noStrike" kern="0" cap="none" spc="0" normalizeH="0" baseline="0" noProof="0" dirty="0" smtClean="0">
                  <a:ln>
                    <a:noFill/>
                  </a:ln>
                  <a:solidFill>
                    <a:prstClr val="black"/>
                  </a:solidFill>
                  <a:effectLst/>
                  <a:uLnTx/>
                  <a:uFillTx/>
                  <a:latin typeface="Calibri"/>
                </a:rPr>
                <a:t> Thermal Evaporation</a:t>
              </a:r>
            </a:p>
          </p:txBody>
        </p:sp>
        <p:sp>
          <p:nvSpPr>
            <p:cNvPr id="18" name="TextBox 17"/>
            <p:cNvSpPr txBox="1"/>
            <p:nvPr/>
          </p:nvSpPr>
          <p:spPr>
            <a:xfrm>
              <a:off x="5404632" y="188640"/>
              <a:ext cx="203831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(2) Mask removal</a:t>
              </a:r>
            </a:p>
          </p:txBody>
        </p:sp>
        <p:sp>
          <p:nvSpPr>
            <p:cNvPr id="19" name="TextBox 18"/>
            <p:cNvSpPr txBox="1"/>
            <p:nvPr/>
          </p:nvSpPr>
          <p:spPr>
            <a:xfrm>
              <a:off x="7947003" y="188640"/>
              <a:ext cx="248330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(2B) Chalcogenization</a:t>
              </a:r>
              <a:endParaRPr kumimoji="0" lang="en-US" sz="2000" b="1" i="0" u="none" strike="noStrike" kern="0" cap="none" spc="0" normalizeH="0" baseline="-25000" noProof="0" dirty="0" smtClean="0">
                <a:ln>
                  <a:noFill/>
                </a:ln>
                <a:solidFill>
                  <a:prstClr val="black"/>
                </a:solidFill>
                <a:effectLst/>
                <a:uLnTx/>
                <a:uFillTx/>
                <a:latin typeface="Calibri"/>
              </a:endParaRPr>
            </a:p>
          </p:txBody>
        </p:sp>
        <p:sp>
          <p:nvSpPr>
            <p:cNvPr id="20" name="TextBox 19"/>
            <p:cNvSpPr txBox="1"/>
            <p:nvPr/>
          </p:nvSpPr>
          <p:spPr>
            <a:xfrm>
              <a:off x="6309236" y="2051556"/>
              <a:ext cx="32953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(3) WO</a:t>
              </a:r>
              <a:r>
                <a:rPr kumimoji="0" lang="en-US" sz="2000" b="1" i="0" u="none" strike="noStrike" kern="0" cap="none" spc="0" normalizeH="0" baseline="-25000" noProof="0" dirty="0" smtClean="0">
                  <a:ln>
                    <a:noFill/>
                  </a:ln>
                  <a:solidFill>
                    <a:prstClr val="black"/>
                  </a:solidFill>
                  <a:effectLst/>
                  <a:uLnTx/>
                  <a:uFillTx/>
                  <a:latin typeface="Calibri"/>
                </a:rPr>
                <a:t>3</a:t>
              </a:r>
              <a:r>
                <a:rPr kumimoji="0" lang="en-US" sz="2000" b="1" i="0" u="none" strike="noStrike" kern="0" cap="none" spc="0" normalizeH="0" baseline="0" noProof="0" dirty="0" smtClean="0">
                  <a:ln>
                    <a:noFill/>
                  </a:ln>
                  <a:solidFill>
                    <a:prstClr val="black"/>
                  </a:solidFill>
                  <a:effectLst/>
                  <a:uLnTx/>
                  <a:uFillTx/>
                  <a:latin typeface="Calibri"/>
                </a:rPr>
                <a:t> Thermal Evaporation</a:t>
              </a:r>
              <a:endParaRPr kumimoji="0" lang="en-US" sz="2000" b="1" i="0" u="none" strike="noStrike" kern="0" cap="none" spc="0" normalizeH="0" baseline="-25000" noProof="0" dirty="0" smtClean="0">
                <a:ln>
                  <a:noFill/>
                </a:ln>
                <a:solidFill>
                  <a:prstClr val="black"/>
                </a:solidFill>
                <a:effectLst/>
                <a:uLnTx/>
                <a:uFillTx/>
                <a:latin typeface="Calibri"/>
              </a:endParaRPr>
            </a:p>
          </p:txBody>
        </p:sp>
        <p:sp>
          <p:nvSpPr>
            <p:cNvPr id="21" name="TextBox 20"/>
            <p:cNvSpPr txBox="1"/>
            <p:nvPr/>
          </p:nvSpPr>
          <p:spPr>
            <a:xfrm>
              <a:off x="6741206" y="3851756"/>
              <a:ext cx="233903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(4) Chalcogenization</a:t>
              </a:r>
              <a:endParaRPr kumimoji="0" lang="en-US" sz="2000" b="1" i="0" u="none" strike="noStrike" kern="0" cap="none" spc="0" normalizeH="0" baseline="-25000" noProof="0" dirty="0" smtClean="0">
                <a:ln>
                  <a:noFill/>
                </a:ln>
                <a:solidFill>
                  <a:prstClr val="black"/>
                </a:solidFill>
                <a:effectLst/>
                <a:uLnTx/>
                <a:uFillTx/>
                <a:latin typeface="Calibri"/>
              </a:endParaRPr>
            </a:p>
          </p:txBody>
        </p:sp>
        <p:grpSp>
          <p:nvGrpSpPr>
            <p:cNvPr id="22" name="Group 21"/>
            <p:cNvGrpSpPr/>
            <p:nvPr/>
          </p:nvGrpSpPr>
          <p:grpSpPr>
            <a:xfrm>
              <a:off x="5363181" y="5589240"/>
              <a:ext cx="1942198" cy="707886"/>
              <a:chOff x="3788379" y="5589240"/>
              <a:chExt cx="1942198" cy="707886"/>
            </a:xfrm>
          </p:grpSpPr>
          <p:sp>
            <p:nvSpPr>
              <p:cNvPr id="430" name="Rectangle 429"/>
              <p:cNvSpPr/>
              <p:nvPr/>
            </p:nvSpPr>
            <p:spPr>
              <a:xfrm>
                <a:off x="4345915" y="5934716"/>
                <a:ext cx="854357" cy="353943"/>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31" name="TextBox 430"/>
              <p:cNvSpPr txBox="1"/>
              <p:nvPr/>
            </p:nvSpPr>
            <p:spPr>
              <a:xfrm>
                <a:off x="3788379" y="5589240"/>
                <a:ext cx="194219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Heterostructure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white"/>
                    </a:solidFill>
                    <a:effectLst/>
                    <a:uLnTx/>
                    <a:uFillTx/>
                    <a:latin typeface="Calibri"/>
                  </a:rPr>
                  <a:t>Series A</a:t>
                </a:r>
                <a:endParaRPr kumimoji="0" lang="en-US" sz="2000" b="1" i="0" u="none" strike="noStrike" kern="0" cap="none" spc="0" normalizeH="0" baseline="-25000" noProof="0" dirty="0" smtClean="0">
                  <a:ln>
                    <a:noFill/>
                  </a:ln>
                  <a:solidFill>
                    <a:prstClr val="white"/>
                  </a:solidFill>
                  <a:effectLst/>
                  <a:uLnTx/>
                  <a:uFillTx/>
                  <a:latin typeface="Calibri"/>
                </a:endParaRPr>
              </a:p>
            </p:txBody>
          </p:sp>
        </p:grpSp>
        <p:grpSp>
          <p:nvGrpSpPr>
            <p:cNvPr id="23" name="Group 22"/>
            <p:cNvGrpSpPr>
              <a:grpSpLocks noChangeAspect="1"/>
            </p:cNvGrpSpPr>
            <p:nvPr/>
          </p:nvGrpSpPr>
          <p:grpSpPr>
            <a:xfrm>
              <a:off x="1660644" y="3060478"/>
              <a:ext cx="3139504" cy="804964"/>
              <a:chOff x="35496" y="737652"/>
              <a:chExt cx="8989986" cy="2305020"/>
            </a:xfrm>
          </p:grpSpPr>
          <p:sp>
            <p:nvSpPr>
              <p:cNvPr id="236" name="Rectangle 235"/>
              <p:cNvSpPr/>
              <p:nvPr/>
            </p:nvSpPr>
            <p:spPr>
              <a:xfrm>
                <a:off x="5959972" y="1890544"/>
                <a:ext cx="3065510" cy="1152128"/>
              </a:xfrm>
              <a:prstGeom prst="rect">
                <a:avLst/>
              </a:prstGeom>
              <a:solidFill>
                <a:srgbClr val="C0504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7" name="Rectangle 236"/>
              <p:cNvSpPr/>
              <p:nvPr/>
            </p:nvSpPr>
            <p:spPr>
              <a:xfrm>
                <a:off x="35496" y="1882924"/>
                <a:ext cx="2910800" cy="1152128"/>
              </a:xfrm>
              <a:prstGeom prst="rect">
                <a:avLst/>
              </a:prstGeom>
              <a:solidFill>
                <a:srgbClr val="C0504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8" name="Can 237"/>
              <p:cNvSpPr/>
              <p:nvPr/>
            </p:nvSpPr>
            <p:spPr>
              <a:xfrm rot="3148723">
                <a:off x="8581009" y="2216460"/>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9" name="Can 238"/>
              <p:cNvSpPr/>
              <p:nvPr/>
            </p:nvSpPr>
            <p:spPr>
              <a:xfrm rot="3147936">
                <a:off x="8703881" y="2119676"/>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0" name="Can 239"/>
              <p:cNvSpPr/>
              <p:nvPr/>
            </p:nvSpPr>
            <p:spPr>
              <a:xfrm rot="7731231">
                <a:off x="8587607" y="2458416"/>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1" name="Can 240"/>
              <p:cNvSpPr/>
              <p:nvPr/>
            </p:nvSpPr>
            <p:spPr>
              <a:xfrm rot="7730444">
                <a:off x="8714073" y="2559048"/>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2" name="Can 241"/>
              <p:cNvSpPr/>
              <p:nvPr/>
            </p:nvSpPr>
            <p:spPr>
              <a:xfrm rot="12845805">
                <a:off x="8357884" y="2477600"/>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3" name="Can 242"/>
              <p:cNvSpPr/>
              <p:nvPr/>
            </p:nvSpPr>
            <p:spPr>
              <a:xfrm rot="12845018">
                <a:off x="8282705" y="258868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4" name="Can 243"/>
              <p:cNvSpPr/>
              <p:nvPr/>
            </p:nvSpPr>
            <p:spPr>
              <a:xfrm rot="19535698">
                <a:off x="8352683" y="2218032"/>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5" name="Can 244"/>
              <p:cNvSpPr/>
              <p:nvPr/>
            </p:nvSpPr>
            <p:spPr>
              <a:xfrm rot="19534911">
                <a:off x="8276877" y="210737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6" name="Oval 245"/>
              <p:cNvSpPr/>
              <p:nvPr/>
            </p:nvSpPr>
            <p:spPr>
              <a:xfrm>
                <a:off x="8344499" y="2303025"/>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7" name="Oval 246"/>
              <p:cNvSpPr/>
              <p:nvPr/>
            </p:nvSpPr>
            <p:spPr>
              <a:xfrm>
                <a:off x="8713592" y="197360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8" name="Oval 247"/>
              <p:cNvSpPr/>
              <p:nvPr/>
            </p:nvSpPr>
            <p:spPr>
              <a:xfrm>
                <a:off x="8716903" y="2666046"/>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9" name="Rectangle 248"/>
              <p:cNvSpPr/>
              <p:nvPr/>
            </p:nvSpPr>
            <p:spPr>
              <a:xfrm>
                <a:off x="2944267" y="737652"/>
                <a:ext cx="3017573" cy="2304256"/>
              </a:xfrm>
              <a:prstGeom prst="rect">
                <a:avLst/>
              </a:prstGeom>
              <a:solidFill>
                <a:srgbClr val="E1CCF0"/>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0" name="Can 249"/>
              <p:cNvSpPr/>
              <p:nvPr/>
            </p:nvSpPr>
            <p:spPr>
              <a:xfrm rot="3148723">
                <a:off x="3945477" y="2216758"/>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1" name="Can 250"/>
              <p:cNvSpPr/>
              <p:nvPr/>
            </p:nvSpPr>
            <p:spPr>
              <a:xfrm rot="3147936">
                <a:off x="4068349" y="211997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2" name="Can 251"/>
              <p:cNvSpPr/>
              <p:nvPr/>
            </p:nvSpPr>
            <p:spPr>
              <a:xfrm rot="7731231">
                <a:off x="3952076" y="2458715"/>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3" name="Can 252"/>
              <p:cNvSpPr/>
              <p:nvPr/>
            </p:nvSpPr>
            <p:spPr>
              <a:xfrm rot="7730444">
                <a:off x="4078541" y="2559347"/>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4" name="Can 253"/>
              <p:cNvSpPr/>
              <p:nvPr/>
            </p:nvSpPr>
            <p:spPr>
              <a:xfrm rot="12845805">
                <a:off x="3705854" y="2453418"/>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5" name="Can 254"/>
              <p:cNvSpPr/>
              <p:nvPr/>
            </p:nvSpPr>
            <p:spPr>
              <a:xfrm rot="12845018">
                <a:off x="3630676" y="256450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6" name="Can 255"/>
              <p:cNvSpPr/>
              <p:nvPr/>
            </p:nvSpPr>
            <p:spPr>
              <a:xfrm rot="19535698">
                <a:off x="3700653" y="2193850"/>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7" name="Can 256"/>
              <p:cNvSpPr/>
              <p:nvPr/>
            </p:nvSpPr>
            <p:spPr>
              <a:xfrm rot="19534911">
                <a:off x="3624848" y="2083191"/>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8" name="Oval 257"/>
              <p:cNvSpPr/>
              <p:nvPr/>
            </p:nvSpPr>
            <p:spPr>
              <a:xfrm>
                <a:off x="3691143" y="2290706"/>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9" name="Can 258"/>
              <p:cNvSpPr/>
              <p:nvPr/>
            </p:nvSpPr>
            <p:spPr>
              <a:xfrm rot="3148723">
                <a:off x="4622724" y="2216374"/>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0" name="Can 259"/>
              <p:cNvSpPr/>
              <p:nvPr/>
            </p:nvSpPr>
            <p:spPr>
              <a:xfrm rot="3147936">
                <a:off x="4745596" y="2119590"/>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1" name="Can 260"/>
              <p:cNvSpPr/>
              <p:nvPr/>
            </p:nvSpPr>
            <p:spPr>
              <a:xfrm rot="7731231">
                <a:off x="4629322" y="2458330"/>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2" name="Can 261"/>
              <p:cNvSpPr/>
              <p:nvPr/>
            </p:nvSpPr>
            <p:spPr>
              <a:xfrm rot="7730444">
                <a:off x="4755787" y="255896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3" name="Can 262"/>
              <p:cNvSpPr/>
              <p:nvPr/>
            </p:nvSpPr>
            <p:spPr>
              <a:xfrm rot="12845805">
                <a:off x="4378451" y="2462650"/>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4" name="Can 263"/>
              <p:cNvSpPr/>
              <p:nvPr/>
            </p:nvSpPr>
            <p:spPr>
              <a:xfrm rot="12845018">
                <a:off x="4303272" y="257373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5" name="Can 264"/>
              <p:cNvSpPr/>
              <p:nvPr/>
            </p:nvSpPr>
            <p:spPr>
              <a:xfrm rot="19535698">
                <a:off x="4373250" y="2203081"/>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6" name="Can 265"/>
              <p:cNvSpPr/>
              <p:nvPr/>
            </p:nvSpPr>
            <p:spPr>
              <a:xfrm rot="19534911">
                <a:off x="4297445" y="209242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7" name="Oval 266"/>
              <p:cNvSpPr/>
              <p:nvPr/>
            </p:nvSpPr>
            <p:spPr>
              <a:xfrm>
                <a:off x="4362524" y="2295042"/>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8" name="Can 267"/>
              <p:cNvSpPr/>
              <p:nvPr/>
            </p:nvSpPr>
            <p:spPr>
              <a:xfrm rot="3148723">
                <a:off x="5951673" y="2225927"/>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9" name="Can 268"/>
              <p:cNvSpPr/>
              <p:nvPr/>
            </p:nvSpPr>
            <p:spPr>
              <a:xfrm rot="3147936">
                <a:off x="6074545" y="2129143"/>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0" name="Can 269"/>
              <p:cNvSpPr/>
              <p:nvPr/>
            </p:nvSpPr>
            <p:spPr>
              <a:xfrm rot="7731231">
                <a:off x="5958271" y="2467883"/>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1" name="Can 270"/>
              <p:cNvSpPr/>
              <p:nvPr/>
            </p:nvSpPr>
            <p:spPr>
              <a:xfrm rot="7730444">
                <a:off x="6084736" y="256851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2" name="Can 271"/>
              <p:cNvSpPr/>
              <p:nvPr/>
            </p:nvSpPr>
            <p:spPr>
              <a:xfrm rot="12845805">
                <a:off x="5707400" y="2472203"/>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3" name="Can 272"/>
              <p:cNvSpPr/>
              <p:nvPr/>
            </p:nvSpPr>
            <p:spPr>
              <a:xfrm rot="12845018">
                <a:off x="5632221" y="2583287"/>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4" name="Can 273"/>
              <p:cNvSpPr/>
              <p:nvPr/>
            </p:nvSpPr>
            <p:spPr>
              <a:xfrm rot="19535698">
                <a:off x="5702199" y="2212634"/>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5" name="Can 274"/>
              <p:cNvSpPr/>
              <p:nvPr/>
            </p:nvSpPr>
            <p:spPr>
              <a:xfrm rot="19534911">
                <a:off x="5626394" y="2101976"/>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6" name="Oval 275"/>
              <p:cNvSpPr/>
              <p:nvPr/>
            </p:nvSpPr>
            <p:spPr>
              <a:xfrm>
                <a:off x="5691473" y="2304595"/>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7" name="Can 276"/>
              <p:cNvSpPr/>
              <p:nvPr/>
            </p:nvSpPr>
            <p:spPr>
              <a:xfrm rot="18451277" flipH="1">
                <a:off x="3329762" y="1105774"/>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8" name="Can 277"/>
              <p:cNvSpPr/>
              <p:nvPr/>
            </p:nvSpPr>
            <p:spPr>
              <a:xfrm rot="18452064" flipH="1">
                <a:off x="3206890" y="1008990"/>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9" name="Can 278"/>
              <p:cNvSpPr/>
              <p:nvPr/>
            </p:nvSpPr>
            <p:spPr>
              <a:xfrm rot="13868769" flipH="1">
                <a:off x="3323164" y="1347730"/>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0" name="Can 279"/>
              <p:cNvSpPr/>
              <p:nvPr/>
            </p:nvSpPr>
            <p:spPr>
              <a:xfrm rot="13869556" flipH="1">
                <a:off x="3196698" y="144836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1" name="Can 280"/>
              <p:cNvSpPr/>
              <p:nvPr/>
            </p:nvSpPr>
            <p:spPr>
              <a:xfrm rot="8754195" flipH="1">
                <a:off x="3574035" y="1352050"/>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2" name="Can 281"/>
              <p:cNvSpPr/>
              <p:nvPr/>
            </p:nvSpPr>
            <p:spPr>
              <a:xfrm rot="8754982" flipH="1">
                <a:off x="3649214" y="146313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3" name="Can 282"/>
              <p:cNvSpPr/>
              <p:nvPr/>
            </p:nvSpPr>
            <p:spPr>
              <a:xfrm rot="2064302" flipH="1">
                <a:off x="3579236" y="1092481"/>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4" name="Can 283"/>
              <p:cNvSpPr/>
              <p:nvPr/>
            </p:nvSpPr>
            <p:spPr>
              <a:xfrm rot="2065089" flipH="1">
                <a:off x="3655041" y="98182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5" name="Oval 284"/>
              <p:cNvSpPr/>
              <p:nvPr/>
            </p:nvSpPr>
            <p:spPr>
              <a:xfrm flipH="1">
                <a:off x="3389113" y="1184442"/>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6" name="Can 285"/>
              <p:cNvSpPr/>
              <p:nvPr/>
            </p:nvSpPr>
            <p:spPr>
              <a:xfrm rot="3148723">
                <a:off x="5267909" y="222280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7" name="Can 286"/>
              <p:cNvSpPr/>
              <p:nvPr/>
            </p:nvSpPr>
            <p:spPr>
              <a:xfrm rot="3147936">
                <a:off x="5390781" y="2126018"/>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8" name="Can 287"/>
              <p:cNvSpPr/>
              <p:nvPr/>
            </p:nvSpPr>
            <p:spPr>
              <a:xfrm rot="7731231">
                <a:off x="5274508" y="2464758"/>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9" name="Can 288"/>
              <p:cNvSpPr/>
              <p:nvPr/>
            </p:nvSpPr>
            <p:spPr>
              <a:xfrm rot="7730444">
                <a:off x="5400973" y="256539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0" name="Can 289"/>
              <p:cNvSpPr/>
              <p:nvPr/>
            </p:nvSpPr>
            <p:spPr>
              <a:xfrm rot="12845805">
                <a:off x="5028286" y="245946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1" name="Can 290"/>
              <p:cNvSpPr/>
              <p:nvPr/>
            </p:nvSpPr>
            <p:spPr>
              <a:xfrm rot="12845018">
                <a:off x="4953108" y="2570547"/>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2" name="Can 291"/>
              <p:cNvSpPr/>
              <p:nvPr/>
            </p:nvSpPr>
            <p:spPr>
              <a:xfrm rot="19535698">
                <a:off x="5023085" y="2199893"/>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3" name="Can 292"/>
              <p:cNvSpPr/>
              <p:nvPr/>
            </p:nvSpPr>
            <p:spPr>
              <a:xfrm rot="19534911">
                <a:off x="4947280" y="208923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4" name="Oval 293"/>
              <p:cNvSpPr/>
              <p:nvPr/>
            </p:nvSpPr>
            <p:spPr>
              <a:xfrm>
                <a:off x="5013575" y="2296749"/>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5" name="Can 294"/>
              <p:cNvSpPr/>
              <p:nvPr/>
            </p:nvSpPr>
            <p:spPr>
              <a:xfrm rot="18451277" flipH="1">
                <a:off x="5302856" y="1100521"/>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6" name="Can 295"/>
              <p:cNvSpPr/>
              <p:nvPr/>
            </p:nvSpPr>
            <p:spPr>
              <a:xfrm rot="18452064" flipH="1">
                <a:off x="5179984" y="1003737"/>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7" name="Can 296"/>
              <p:cNvSpPr/>
              <p:nvPr/>
            </p:nvSpPr>
            <p:spPr>
              <a:xfrm rot="13868769" flipH="1">
                <a:off x="5296258" y="1342477"/>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8" name="Can 297"/>
              <p:cNvSpPr/>
              <p:nvPr/>
            </p:nvSpPr>
            <p:spPr>
              <a:xfrm rot="13869556" flipH="1">
                <a:off x="5169792" y="1443109"/>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9" name="Can 298"/>
              <p:cNvSpPr/>
              <p:nvPr/>
            </p:nvSpPr>
            <p:spPr>
              <a:xfrm rot="8754195" flipH="1">
                <a:off x="5547129" y="1346797"/>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0" name="Can 299"/>
              <p:cNvSpPr/>
              <p:nvPr/>
            </p:nvSpPr>
            <p:spPr>
              <a:xfrm rot="8754982" flipH="1">
                <a:off x="5622308" y="1457881"/>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1" name="Can 300"/>
              <p:cNvSpPr/>
              <p:nvPr/>
            </p:nvSpPr>
            <p:spPr>
              <a:xfrm rot="2064302" flipH="1">
                <a:off x="5552330" y="1087228"/>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2" name="Can 301"/>
              <p:cNvSpPr/>
              <p:nvPr/>
            </p:nvSpPr>
            <p:spPr>
              <a:xfrm rot="2065089" flipH="1">
                <a:off x="5628135" y="97657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3" name="Oval 302"/>
              <p:cNvSpPr/>
              <p:nvPr/>
            </p:nvSpPr>
            <p:spPr>
              <a:xfrm flipH="1">
                <a:off x="5362207" y="1179189"/>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4" name="Can 303"/>
              <p:cNvSpPr/>
              <p:nvPr/>
            </p:nvSpPr>
            <p:spPr>
              <a:xfrm rot="3148723">
                <a:off x="2597505" y="2215326"/>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5" name="Can 304"/>
              <p:cNvSpPr/>
              <p:nvPr/>
            </p:nvSpPr>
            <p:spPr>
              <a:xfrm rot="3147936">
                <a:off x="2720377" y="2118542"/>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6" name="Can 305"/>
              <p:cNvSpPr/>
              <p:nvPr/>
            </p:nvSpPr>
            <p:spPr>
              <a:xfrm rot="7731231">
                <a:off x="2604103" y="2457282"/>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7" name="Can 306"/>
              <p:cNvSpPr/>
              <p:nvPr/>
            </p:nvSpPr>
            <p:spPr>
              <a:xfrm rot="7730444">
                <a:off x="2730569" y="2557914"/>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8" name="Can 307"/>
              <p:cNvSpPr/>
              <p:nvPr/>
            </p:nvSpPr>
            <p:spPr>
              <a:xfrm rot="3148723">
                <a:off x="1944988" y="2233445"/>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9" name="Can 308"/>
              <p:cNvSpPr/>
              <p:nvPr/>
            </p:nvSpPr>
            <p:spPr>
              <a:xfrm rot="3147936">
                <a:off x="2067860" y="213666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0" name="Can 309"/>
              <p:cNvSpPr/>
              <p:nvPr/>
            </p:nvSpPr>
            <p:spPr>
              <a:xfrm rot="7731231">
                <a:off x="1951586" y="2475402"/>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1" name="Can 310"/>
              <p:cNvSpPr/>
              <p:nvPr/>
            </p:nvSpPr>
            <p:spPr>
              <a:xfrm rot="7730444">
                <a:off x="2078052" y="257603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2" name="Can 311"/>
              <p:cNvSpPr/>
              <p:nvPr/>
            </p:nvSpPr>
            <p:spPr>
              <a:xfrm rot="12845805">
                <a:off x="2374380" y="2476467"/>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3" name="Can 312"/>
              <p:cNvSpPr/>
              <p:nvPr/>
            </p:nvSpPr>
            <p:spPr>
              <a:xfrm rot="12845018">
                <a:off x="2299201" y="2587552"/>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4" name="Can 313"/>
              <p:cNvSpPr/>
              <p:nvPr/>
            </p:nvSpPr>
            <p:spPr>
              <a:xfrm rot="19535698">
                <a:off x="2369179" y="2216899"/>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5" name="Can 314"/>
              <p:cNvSpPr/>
              <p:nvPr/>
            </p:nvSpPr>
            <p:spPr>
              <a:xfrm rot="19534911">
                <a:off x="2293373" y="2106240"/>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6" name="Can 315"/>
              <p:cNvSpPr/>
              <p:nvPr/>
            </p:nvSpPr>
            <p:spPr>
              <a:xfrm rot="3148723">
                <a:off x="1273563" y="2231826"/>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7" name="Can 316"/>
              <p:cNvSpPr/>
              <p:nvPr/>
            </p:nvSpPr>
            <p:spPr>
              <a:xfrm rot="3147936">
                <a:off x="1396435" y="213504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8" name="Can 317"/>
              <p:cNvSpPr/>
              <p:nvPr/>
            </p:nvSpPr>
            <p:spPr>
              <a:xfrm rot="7731231">
                <a:off x="1280161" y="2473783"/>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9" name="Can 318"/>
              <p:cNvSpPr/>
              <p:nvPr/>
            </p:nvSpPr>
            <p:spPr>
              <a:xfrm rot="7730444">
                <a:off x="1406627" y="257441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20" name="Can 319"/>
              <p:cNvSpPr/>
              <p:nvPr/>
            </p:nvSpPr>
            <p:spPr>
              <a:xfrm rot="12845805">
                <a:off x="1702955" y="2474848"/>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21" name="Can 320"/>
              <p:cNvSpPr/>
              <p:nvPr/>
            </p:nvSpPr>
            <p:spPr>
              <a:xfrm rot="12845018">
                <a:off x="1627776" y="2585933"/>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22" name="Can 321"/>
              <p:cNvSpPr/>
              <p:nvPr/>
            </p:nvSpPr>
            <p:spPr>
              <a:xfrm rot="19535698">
                <a:off x="1697754" y="2215280"/>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23" name="Can 322"/>
              <p:cNvSpPr/>
              <p:nvPr/>
            </p:nvSpPr>
            <p:spPr>
              <a:xfrm rot="19534911">
                <a:off x="1621948" y="2104621"/>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24" name="Can 323"/>
              <p:cNvSpPr/>
              <p:nvPr/>
            </p:nvSpPr>
            <p:spPr>
              <a:xfrm rot="3148723">
                <a:off x="595807" y="2225194"/>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25" name="Can 324"/>
              <p:cNvSpPr/>
              <p:nvPr/>
            </p:nvSpPr>
            <p:spPr>
              <a:xfrm rot="3147936">
                <a:off x="718679" y="2128411"/>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26" name="Can 325"/>
              <p:cNvSpPr/>
              <p:nvPr/>
            </p:nvSpPr>
            <p:spPr>
              <a:xfrm rot="7731231">
                <a:off x="602405" y="246715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27" name="Can 326"/>
              <p:cNvSpPr/>
              <p:nvPr/>
            </p:nvSpPr>
            <p:spPr>
              <a:xfrm rot="7730444">
                <a:off x="728871" y="256778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28" name="Can 327"/>
              <p:cNvSpPr/>
              <p:nvPr/>
            </p:nvSpPr>
            <p:spPr>
              <a:xfrm rot="12845805">
                <a:off x="1025199" y="2468216"/>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29" name="Can 328"/>
              <p:cNvSpPr/>
              <p:nvPr/>
            </p:nvSpPr>
            <p:spPr>
              <a:xfrm rot="12845018">
                <a:off x="950020" y="2579301"/>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30" name="Can 329"/>
              <p:cNvSpPr/>
              <p:nvPr/>
            </p:nvSpPr>
            <p:spPr>
              <a:xfrm rot="19535698">
                <a:off x="1019998" y="2208648"/>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31" name="Can 330"/>
              <p:cNvSpPr/>
              <p:nvPr/>
            </p:nvSpPr>
            <p:spPr>
              <a:xfrm rot="19534911">
                <a:off x="944192" y="2097989"/>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32" name="Can 331"/>
              <p:cNvSpPr/>
              <p:nvPr/>
            </p:nvSpPr>
            <p:spPr>
              <a:xfrm rot="12845805">
                <a:off x="356184" y="2461854"/>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33" name="Can 332"/>
              <p:cNvSpPr/>
              <p:nvPr/>
            </p:nvSpPr>
            <p:spPr>
              <a:xfrm rot="12845018">
                <a:off x="281005" y="257294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34" name="Can 333"/>
              <p:cNvSpPr/>
              <p:nvPr/>
            </p:nvSpPr>
            <p:spPr>
              <a:xfrm rot="19535698">
                <a:off x="350983" y="2202286"/>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35" name="Can 334"/>
              <p:cNvSpPr/>
              <p:nvPr/>
            </p:nvSpPr>
            <p:spPr>
              <a:xfrm rot="19534911">
                <a:off x="275177" y="2091627"/>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36" name="Oval 335"/>
              <p:cNvSpPr/>
              <p:nvPr/>
            </p:nvSpPr>
            <p:spPr>
              <a:xfrm>
                <a:off x="779759" y="195926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37" name="Oval 336"/>
              <p:cNvSpPr/>
              <p:nvPr/>
            </p:nvSpPr>
            <p:spPr>
              <a:xfrm>
                <a:off x="783070" y="2651714"/>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38" name="Oval 337"/>
              <p:cNvSpPr/>
              <p:nvPr/>
            </p:nvSpPr>
            <p:spPr>
              <a:xfrm>
                <a:off x="1450149" y="196020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39" name="Oval 338"/>
              <p:cNvSpPr/>
              <p:nvPr/>
            </p:nvSpPr>
            <p:spPr>
              <a:xfrm>
                <a:off x="1453460" y="265265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40" name="Oval 339"/>
              <p:cNvSpPr/>
              <p:nvPr/>
            </p:nvSpPr>
            <p:spPr>
              <a:xfrm>
                <a:off x="2127025" y="196295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41" name="Oval 340"/>
              <p:cNvSpPr/>
              <p:nvPr/>
            </p:nvSpPr>
            <p:spPr>
              <a:xfrm>
                <a:off x="2130336" y="265540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42" name="Oval 341"/>
              <p:cNvSpPr/>
              <p:nvPr/>
            </p:nvSpPr>
            <p:spPr>
              <a:xfrm>
                <a:off x="107504" y="196020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43" name="Oval 342"/>
              <p:cNvSpPr/>
              <p:nvPr/>
            </p:nvSpPr>
            <p:spPr>
              <a:xfrm>
                <a:off x="110815" y="265265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44" name="Oval 343"/>
              <p:cNvSpPr/>
              <p:nvPr/>
            </p:nvSpPr>
            <p:spPr>
              <a:xfrm>
                <a:off x="1013729" y="2298200"/>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45" name="Oval 344"/>
              <p:cNvSpPr/>
              <p:nvPr/>
            </p:nvSpPr>
            <p:spPr>
              <a:xfrm>
                <a:off x="1684119" y="2299142"/>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46" name="Oval 345"/>
              <p:cNvSpPr/>
              <p:nvPr/>
            </p:nvSpPr>
            <p:spPr>
              <a:xfrm>
                <a:off x="2360995" y="2301892"/>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47" name="Oval 346"/>
              <p:cNvSpPr/>
              <p:nvPr/>
            </p:nvSpPr>
            <p:spPr>
              <a:xfrm>
                <a:off x="341474" y="2299142"/>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48" name="Can 347"/>
              <p:cNvSpPr/>
              <p:nvPr/>
            </p:nvSpPr>
            <p:spPr>
              <a:xfrm rot="3148723">
                <a:off x="3261929" y="2214974"/>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49" name="Can 348"/>
              <p:cNvSpPr/>
              <p:nvPr/>
            </p:nvSpPr>
            <p:spPr>
              <a:xfrm rot="3147936">
                <a:off x="3384801" y="2118190"/>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50" name="Can 349"/>
              <p:cNvSpPr/>
              <p:nvPr/>
            </p:nvSpPr>
            <p:spPr>
              <a:xfrm rot="7731231">
                <a:off x="3268527" y="2456930"/>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51" name="Can 350"/>
              <p:cNvSpPr/>
              <p:nvPr/>
            </p:nvSpPr>
            <p:spPr>
              <a:xfrm rot="7730444">
                <a:off x="3394992" y="255756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52" name="Can 351"/>
              <p:cNvSpPr/>
              <p:nvPr/>
            </p:nvSpPr>
            <p:spPr>
              <a:xfrm rot="12845805">
                <a:off x="3019189" y="2461855"/>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53" name="Can 352"/>
              <p:cNvSpPr/>
              <p:nvPr/>
            </p:nvSpPr>
            <p:spPr>
              <a:xfrm rot="12845018">
                <a:off x="2944010" y="2572939"/>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54" name="Can 353"/>
              <p:cNvSpPr/>
              <p:nvPr/>
            </p:nvSpPr>
            <p:spPr>
              <a:xfrm rot="19535698">
                <a:off x="3013988" y="2202286"/>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55" name="Can 354"/>
              <p:cNvSpPr/>
              <p:nvPr/>
            </p:nvSpPr>
            <p:spPr>
              <a:xfrm rot="19534911">
                <a:off x="2938183" y="2091628"/>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56" name="Oval 355"/>
              <p:cNvSpPr/>
              <p:nvPr/>
            </p:nvSpPr>
            <p:spPr>
              <a:xfrm>
                <a:off x="3442764" y="195926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57" name="Oval 356"/>
              <p:cNvSpPr/>
              <p:nvPr/>
            </p:nvSpPr>
            <p:spPr>
              <a:xfrm>
                <a:off x="3446075" y="2651714"/>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58" name="Oval 357"/>
              <p:cNvSpPr/>
              <p:nvPr/>
            </p:nvSpPr>
            <p:spPr>
              <a:xfrm>
                <a:off x="4113154" y="196020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59" name="Oval 358"/>
              <p:cNvSpPr/>
              <p:nvPr/>
            </p:nvSpPr>
            <p:spPr>
              <a:xfrm>
                <a:off x="4116465" y="265265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60" name="Oval 359"/>
              <p:cNvSpPr/>
              <p:nvPr/>
            </p:nvSpPr>
            <p:spPr>
              <a:xfrm>
                <a:off x="4790030" y="196295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61" name="Oval 360"/>
              <p:cNvSpPr/>
              <p:nvPr/>
            </p:nvSpPr>
            <p:spPr>
              <a:xfrm>
                <a:off x="4793341" y="265540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62" name="Oval 361"/>
              <p:cNvSpPr/>
              <p:nvPr/>
            </p:nvSpPr>
            <p:spPr>
              <a:xfrm>
                <a:off x="2770509" y="196020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63" name="Oval 362"/>
              <p:cNvSpPr/>
              <p:nvPr/>
            </p:nvSpPr>
            <p:spPr>
              <a:xfrm>
                <a:off x="2773820" y="265265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64" name="Oval 363"/>
              <p:cNvSpPr/>
              <p:nvPr/>
            </p:nvSpPr>
            <p:spPr>
              <a:xfrm>
                <a:off x="3004479" y="2299142"/>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65" name="Oval 364"/>
              <p:cNvSpPr/>
              <p:nvPr/>
            </p:nvSpPr>
            <p:spPr>
              <a:xfrm>
                <a:off x="5438744" y="1953609"/>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66" name="Oval 365"/>
              <p:cNvSpPr/>
              <p:nvPr/>
            </p:nvSpPr>
            <p:spPr>
              <a:xfrm>
                <a:off x="5442055" y="2646056"/>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67" name="Can 366"/>
              <p:cNvSpPr/>
              <p:nvPr/>
            </p:nvSpPr>
            <p:spPr>
              <a:xfrm rot="3148723">
                <a:off x="7928745" y="2208727"/>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68" name="Can 367"/>
              <p:cNvSpPr/>
              <p:nvPr/>
            </p:nvSpPr>
            <p:spPr>
              <a:xfrm rot="3147936">
                <a:off x="8051617" y="2111943"/>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69" name="Can 368"/>
              <p:cNvSpPr/>
              <p:nvPr/>
            </p:nvSpPr>
            <p:spPr>
              <a:xfrm rot="7731231">
                <a:off x="7935343" y="2450683"/>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0" name="Can 369"/>
              <p:cNvSpPr/>
              <p:nvPr/>
            </p:nvSpPr>
            <p:spPr>
              <a:xfrm rot="7730444">
                <a:off x="8061809" y="2551315"/>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1" name="Can 370"/>
              <p:cNvSpPr/>
              <p:nvPr/>
            </p:nvSpPr>
            <p:spPr>
              <a:xfrm rot="3148723">
                <a:off x="7276228" y="2226845"/>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2" name="Can 371"/>
              <p:cNvSpPr/>
              <p:nvPr/>
            </p:nvSpPr>
            <p:spPr>
              <a:xfrm rot="3147936">
                <a:off x="7399100" y="213006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3" name="Can 372"/>
              <p:cNvSpPr/>
              <p:nvPr/>
            </p:nvSpPr>
            <p:spPr>
              <a:xfrm rot="7731231">
                <a:off x="7282826" y="246880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4" name="Can 373"/>
              <p:cNvSpPr/>
              <p:nvPr/>
            </p:nvSpPr>
            <p:spPr>
              <a:xfrm rot="7730444">
                <a:off x="7409292" y="256943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5" name="Can 374"/>
              <p:cNvSpPr/>
              <p:nvPr/>
            </p:nvSpPr>
            <p:spPr>
              <a:xfrm rot="12845805">
                <a:off x="7705620" y="2469867"/>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6" name="Can 375"/>
              <p:cNvSpPr/>
              <p:nvPr/>
            </p:nvSpPr>
            <p:spPr>
              <a:xfrm rot="12845018">
                <a:off x="7630441" y="258095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7" name="Can 376"/>
              <p:cNvSpPr/>
              <p:nvPr/>
            </p:nvSpPr>
            <p:spPr>
              <a:xfrm rot="19535698">
                <a:off x="7700419" y="2210299"/>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8" name="Can 377"/>
              <p:cNvSpPr/>
              <p:nvPr/>
            </p:nvSpPr>
            <p:spPr>
              <a:xfrm rot="19534911">
                <a:off x="7624613" y="209964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9" name="Can 378"/>
              <p:cNvSpPr/>
              <p:nvPr/>
            </p:nvSpPr>
            <p:spPr>
              <a:xfrm rot="3148723">
                <a:off x="6604803" y="2225227"/>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0" name="Can 379"/>
              <p:cNvSpPr/>
              <p:nvPr/>
            </p:nvSpPr>
            <p:spPr>
              <a:xfrm rot="3147936">
                <a:off x="6727675" y="212844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1" name="Can 380"/>
              <p:cNvSpPr/>
              <p:nvPr/>
            </p:nvSpPr>
            <p:spPr>
              <a:xfrm rot="7731231">
                <a:off x="6611401" y="2467183"/>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2" name="Can 381"/>
              <p:cNvSpPr/>
              <p:nvPr/>
            </p:nvSpPr>
            <p:spPr>
              <a:xfrm rot="7730444">
                <a:off x="6737867" y="256781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3" name="Can 382"/>
              <p:cNvSpPr/>
              <p:nvPr/>
            </p:nvSpPr>
            <p:spPr>
              <a:xfrm rot="12845805">
                <a:off x="7034195" y="2468249"/>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4" name="Can 383"/>
              <p:cNvSpPr/>
              <p:nvPr/>
            </p:nvSpPr>
            <p:spPr>
              <a:xfrm rot="12845018">
                <a:off x="6959016" y="257933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5" name="Can 384"/>
              <p:cNvSpPr/>
              <p:nvPr/>
            </p:nvSpPr>
            <p:spPr>
              <a:xfrm rot="19535698">
                <a:off x="7028994" y="220868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6" name="Can 385"/>
              <p:cNvSpPr/>
              <p:nvPr/>
            </p:nvSpPr>
            <p:spPr>
              <a:xfrm rot="19534911">
                <a:off x="6953188" y="209802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7" name="Can 386"/>
              <p:cNvSpPr/>
              <p:nvPr/>
            </p:nvSpPr>
            <p:spPr>
              <a:xfrm rot="12845805">
                <a:off x="6356439" y="2461617"/>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8" name="Can 387"/>
              <p:cNvSpPr/>
              <p:nvPr/>
            </p:nvSpPr>
            <p:spPr>
              <a:xfrm rot="12845018">
                <a:off x="6281260" y="257270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9" name="Can 388"/>
              <p:cNvSpPr/>
              <p:nvPr/>
            </p:nvSpPr>
            <p:spPr>
              <a:xfrm rot="19535698">
                <a:off x="6351238" y="2202049"/>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0" name="Can 389"/>
              <p:cNvSpPr/>
              <p:nvPr/>
            </p:nvSpPr>
            <p:spPr>
              <a:xfrm rot="19534911">
                <a:off x="6275432" y="209139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1" name="Oval 390"/>
              <p:cNvSpPr/>
              <p:nvPr/>
            </p:nvSpPr>
            <p:spPr>
              <a:xfrm>
                <a:off x="6111000" y="195266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2" name="Oval 391"/>
              <p:cNvSpPr/>
              <p:nvPr/>
            </p:nvSpPr>
            <p:spPr>
              <a:xfrm>
                <a:off x="6114311" y="264511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3" name="Oval 392"/>
              <p:cNvSpPr/>
              <p:nvPr/>
            </p:nvSpPr>
            <p:spPr>
              <a:xfrm>
                <a:off x="6781389" y="1953609"/>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4" name="Oval 393"/>
              <p:cNvSpPr/>
              <p:nvPr/>
            </p:nvSpPr>
            <p:spPr>
              <a:xfrm>
                <a:off x="6784700" y="2646056"/>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5" name="Oval 394"/>
              <p:cNvSpPr/>
              <p:nvPr/>
            </p:nvSpPr>
            <p:spPr>
              <a:xfrm>
                <a:off x="7458265" y="1956359"/>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6" name="Oval 395"/>
              <p:cNvSpPr/>
              <p:nvPr/>
            </p:nvSpPr>
            <p:spPr>
              <a:xfrm>
                <a:off x="7461576" y="2648806"/>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7" name="Oval 396"/>
              <p:cNvSpPr/>
              <p:nvPr/>
            </p:nvSpPr>
            <p:spPr>
              <a:xfrm>
                <a:off x="6344969" y="2291601"/>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8" name="Oval 397"/>
              <p:cNvSpPr/>
              <p:nvPr/>
            </p:nvSpPr>
            <p:spPr>
              <a:xfrm>
                <a:off x="7015359" y="2292543"/>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9" name="Oval 398"/>
              <p:cNvSpPr/>
              <p:nvPr/>
            </p:nvSpPr>
            <p:spPr>
              <a:xfrm>
                <a:off x="7692235" y="2295292"/>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0" name="Oval 399"/>
              <p:cNvSpPr/>
              <p:nvPr/>
            </p:nvSpPr>
            <p:spPr>
              <a:xfrm>
                <a:off x="8061328" y="196586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1" name="Oval 400"/>
              <p:cNvSpPr/>
              <p:nvPr/>
            </p:nvSpPr>
            <p:spPr>
              <a:xfrm>
                <a:off x="8064639" y="2658313"/>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2" name="Can 401"/>
              <p:cNvSpPr/>
              <p:nvPr/>
            </p:nvSpPr>
            <p:spPr>
              <a:xfrm rot="18451277" flipH="1">
                <a:off x="4015600" y="1110890"/>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3" name="Can 402"/>
              <p:cNvSpPr/>
              <p:nvPr/>
            </p:nvSpPr>
            <p:spPr>
              <a:xfrm rot="18452064" flipH="1">
                <a:off x="3892728" y="1014107"/>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4" name="Can 403"/>
              <p:cNvSpPr/>
              <p:nvPr/>
            </p:nvSpPr>
            <p:spPr>
              <a:xfrm rot="13868769" flipH="1">
                <a:off x="4009001" y="1352847"/>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5" name="Can 404"/>
              <p:cNvSpPr/>
              <p:nvPr/>
            </p:nvSpPr>
            <p:spPr>
              <a:xfrm rot="13869556" flipH="1">
                <a:off x="3882536" y="1453479"/>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6" name="Can 405"/>
              <p:cNvSpPr/>
              <p:nvPr/>
            </p:nvSpPr>
            <p:spPr>
              <a:xfrm rot="18451277" flipH="1">
                <a:off x="4687025" y="110927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7" name="Can 406"/>
              <p:cNvSpPr/>
              <p:nvPr/>
            </p:nvSpPr>
            <p:spPr>
              <a:xfrm rot="18452064" flipH="1">
                <a:off x="4564153" y="1012488"/>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8" name="Can 407"/>
              <p:cNvSpPr/>
              <p:nvPr/>
            </p:nvSpPr>
            <p:spPr>
              <a:xfrm rot="13868769" flipH="1">
                <a:off x="4680426" y="1351228"/>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9" name="Can 408"/>
              <p:cNvSpPr/>
              <p:nvPr/>
            </p:nvSpPr>
            <p:spPr>
              <a:xfrm rot="13869556" flipH="1">
                <a:off x="4553961" y="145186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0" name="Can 409"/>
              <p:cNvSpPr/>
              <p:nvPr/>
            </p:nvSpPr>
            <p:spPr>
              <a:xfrm rot="8754195" flipH="1">
                <a:off x="4257633" y="1352293"/>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1" name="Can 410"/>
              <p:cNvSpPr/>
              <p:nvPr/>
            </p:nvSpPr>
            <p:spPr>
              <a:xfrm rot="8754982" flipH="1">
                <a:off x="4332812" y="1463378"/>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2" name="Can 411"/>
              <p:cNvSpPr/>
              <p:nvPr/>
            </p:nvSpPr>
            <p:spPr>
              <a:xfrm rot="2064302" flipH="1">
                <a:off x="4262834" y="1092725"/>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3" name="Can 412"/>
              <p:cNvSpPr/>
              <p:nvPr/>
            </p:nvSpPr>
            <p:spPr>
              <a:xfrm rot="2065089" flipH="1">
                <a:off x="4338639" y="982066"/>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4" name="Can 413"/>
              <p:cNvSpPr/>
              <p:nvPr/>
            </p:nvSpPr>
            <p:spPr>
              <a:xfrm rot="8754195" flipH="1">
                <a:off x="4935389" y="1345661"/>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5" name="Can 414"/>
              <p:cNvSpPr/>
              <p:nvPr/>
            </p:nvSpPr>
            <p:spPr>
              <a:xfrm rot="8754982" flipH="1">
                <a:off x="5010568" y="1456746"/>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6" name="Can 415"/>
              <p:cNvSpPr/>
              <p:nvPr/>
            </p:nvSpPr>
            <p:spPr>
              <a:xfrm rot="2064302" flipH="1">
                <a:off x="4940590" y="1086093"/>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7" name="Can 416"/>
              <p:cNvSpPr/>
              <p:nvPr/>
            </p:nvSpPr>
            <p:spPr>
              <a:xfrm rot="2065089" flipH="1">
                <a:off x="5016395" y="975434"/>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8" name="Oval 417"/>
              <p:cNvSpPr/>
              <p:nvPr/>
            </p:nvSpPr>
            <p:spPr>
              <a:xfrm flipH="1">
                <a:off x="4979980" y="836712"/>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9" name="Oval 418"/>
              <p:cNvSpPr/>
              <p:nvPr/>
            </p:nvSpPr>
            <p:spPr>
              <a:xfrm flipH="1">
                <a:off x="4976669" y="1529159"/>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0" name="Oval 419"/>
              <p:cNvSpPr/>
              <p:nvPr/>
            </p:nvSpPr>
            <p:spPr>
              <a:xfrm flipH="1">
                <a:off x="4309590" y="837653"/>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1" name="Oval 420"/>
              <p:cNvSpPr/>
              <p:nvPr/>
            </p:nvSpPr>
            <p:spPr>
              <a:xfrm flipH="1">
                <a:off x="4306279" y="153010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2" name="Oval 421"/>
              <p:cNvSpPr/>
              <p:nvPr/>
            </p:nvSpPr>
            <p:spPr>
              <a:xfrm flipH="1">
                <a:off x="3632714" y="840403"/>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3" name="Oval 422"/>
              <p:cNvSpPr/>
              <p:nvPr/>
            </p:nvSpPr>
            <p:spPr>
              <a:xfrm flipH="1">
                <a:off x="3629403" y="153285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4" name="Oval 423"/>
              <p:cNvSpPr/>
              <p:nvPr/>
            </p:nvSpPr>
            <p:spPr>
              <a:xfrm flipH="1">
                <a:off x="5652235" y="837653"/>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5" name="Oval 424"/>
              <p:cNvSpPr/>
              <p:nvPr/>
            </p:nvSpPr>
            <p:spPr>
              <a:xfrm flipH="1">
                <a:off x="5648924" y="153010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6" name="Oval 425"/>
              <p:cNvSpPr/>
              <p:nvPr/>
            </p:nvSpPr>
            <p:spPr>
              <a:xfrm flipH="1">
                <a:off x="4746010" y="1175645"/>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7" name="Oval 426"/>
              <p:cNvSpPr/>
              <p:nvPr/>
            </p:nvSpPr>
            <p:spPr>
              <a:xfrm flipH="1">
                <a:off x="4075620" y="1176587"/>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8" name="Oval 427"/>
              <p:cNvSpPr/>
              <p:nvPr/>
            </p:nvSpPr>
            <p:spPr>
              <a:xfrm>
                <a:off x="2996631" y="836712"/>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9" name="Oval 428"/>
              <p:cNvSpPr/>
              <p:nvPr/>
            </p:nvSpPr>
            <p:spPr>
              <a:xfrm>
                <a:off x="2999942" y="1529159"/>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24" name="Group 23"/>
            <p:cNvGrpSpPr>
              <a:grpSpLocks noChangeAspect="1"/>
            </p:cNvGrpSpPr>
            <p:nvPr/>
          </p:nvGrpSpPr>
          <p:grpSpPr>
            <a:xfrm>
              <a:off x="1664529" y="5006534"/>
              <a:ext cx="3142461" cy="804698"/>
              <a:chOff x="38924" y="4077072"/>
              <a:chExt cx="8998453" cy="2304256"/>
            </a:xfrm>
          </p:grpSpPr>
          <p:sp>
            <p:nvSpPr>
              <p:cNvPr id="41" name="Rectangle 40"/>
              <p:cNvSpPr/>
              <p:nvPr/>
            </p:nvSpPr>
            <p:spPr>
              <a:xfrm>
                <a:off x="2945489" y="4077072"/>
                <a:ext cx="3015043" cy="1152128"/>
              </a:xfrm>
              <a:prstGeom prst="rect">
                <a:avLst/>
              </a:prstGeom>
              <a:solidFill>
                <a:srgbClr val="C0504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 name="Rectangle 41"/>
              <p:cNvSpPr/>
              <p:nvPr/>
            </p:nvSpPr>
            <p:spPr>
              <a:xfrm>
                <a:off x="5938431" y="5229200"/>
                <a:ext cx="3098946" cy="1152128"/>
              </a:xfrm>
              <a:prstGeom prst="rect">
                <a:avLst/>
              </a:prstGeom>
              <a:solidFill>
                <a:srgbClr val="C0504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3" name="Can 42"/>
              <p:cNvSpPr/>
              <p:nvPr/>
            </p:nvSpPr>
            <p:spPr>
              <a:xfrm rot="3148723">
                <a:off x="8586757" y="5551688"/>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 name="Can 43"/>
              <p:cNvSpPr/>
              <p:nvPr/>
            </p:nvSpPr>
            <p:spPr>
              <a:xfrm rot="3147936">
                <a:off x="8709629" y="5454904"/>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 name="Can 44"/>
              <p:cNvSpPr/>
              <p:nvPr/>
            </p:nvSpPr>
            <p:spPr>
              <a:xfrm rot="7731231">
                <a:off x="8593355" y="5793644"/>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6" name="Can 45"/>
              <p:cNvSpPr/>
              <p:nvPr/>
            </p:nvSpPr>
            <p:spPr>
              <a:xfrm rot="7730444">
                <a:off x="8719821" y="5894276"/>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 name="Can 46"/>
              <p:cNvSpPr/>
              <p:nvPr/>
            </p:nvSpPr>
            <p:spPr>
              <a:xfrm rot="12845805">
                <a:off x="8363632" y="5812828"/>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 name="Can 47"/>
              <p:cNvSpPr/>
              <p:nvPr/>
            </p:nvSpPr>
            <p:spPr>
              <a:xfrm rot="12845018">
                <a:off x="8288453" y="592391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 name="Can 48"/>
              <p:cNvSpPr/>
              <p:nvPr/>
            </p:nvSpPr>
            <p:spPr>
              <a:xfrm rot="19535698">
                <a:off x="8358431" y="5553260"/>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 name="Can 49"/>
              <p:cNvSpPr/>
              <p:nvPr/>
            </p:nvSpPr>
            <p:spPr>
              <a:xfrm rot="19534911">
                <a:off x="8282625" y="5442601"/>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 name="Oval 50"/>
              <p:cNvSpPr/>
              <p:nvPr/>
            </p:nvSpPr>
            <p:spPr>
              <a:xfrm>
                <a:off x="8350247" y="5638253"/>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 name="Oval 51"/>
              <p:cNvSpPr/>
              <p:nvPr/>
            </p:nvSpPr>
            <p:spPr>
              <a:xfrm>
                <a:off x="8719340" y="530882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 name="Oval 52"/>
              <p:cNvSpPr/>
              <p:nvPr/>
            </p:nvSpPr>
            <p:spPr>
              <a:xfrm>
                <a:off x="8722651" y="6001274"/>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4" name="Can 53"/>
              <p:cNvSpPr/>
              <p:nvPr/>
            </p:nvSpPr>
            <p:spPr>
              <a:xfrm rot="3148723">
                <a:off x="7932173" y="5538269"/>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5" name="Can 54"/>
              <p:cNvSpPr/>
              <p:nvPr/>
            </p:nvSpPr>
            <p:spPr>
              <a:xfrm rot="3147936">
                <a:off x="8055045" y="5441485"/>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6" name="Can 55"/>
              <p:cNvSpPr/>
              <p:nvPr/>
            </p:nvSpPr>
            <p:spPr>
              <a:xfrm rot="7731231">
                <a:off x="7938771" y="5780225"/>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7" name="Can 56"/>
              <p:cNvSpPr/>
              <p:nvPr/>
            </p:nvSpPr>
            <p:spPr>
              <a:xfrm rot="7730444">
                <a:off x="8065237" y="5880857"/>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8" name="Can 57"/>
              <p:cNvSpPr/>
              <p:nvPr/>
            </p:nvSpPr>
            <p:spPr>
              <a:xfrm rot="12845805">
                <a:off x="7709048" y="5799409"/>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 name="Can 58"/>
              <p:cNvSpPr/>
              <p:nvPr/>
            </p:nvSpPr>
            <p:spPr>
              <a:xfrm rot="12845018">
                <a:off x="7633869" y="591049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0" name="Can 59"/>
              <p:cNvSpPr/>
              <p:nvPr/>
            </p:nvSpPr>
            <p:spPr>
              <a:xfrm rot="19535698">
                <a:off x="7703847" y="553984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 name="Can 60"/>
              <p:cNvSpPr/>
              <p:nvPr/>
            </p:nvSpPr>
            <p:spPr>
              <a:xfrm rot="19534911">
                <a:off x="7628041" y="542918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2" name="Oval 61"/>
              <p:cNvSpPr/>
              <p:nvPr/>
            </p:nvSpPr>
            <p:spPr>
              <a:xfrm>
                <a:off x="7695663" y="5624834"/>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3" name="Oval 62"/>
              <p:cNvSpPr/>
              <p:nvPr/>
            </p:nvSpPr>
            <p:spPr>
              <a:xfrm>
                <a:off x="8064756" y="5295409"/>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4" name="Oval 63"/>
              <p:cNvSpPr/>
              <p:nvPr/>
            </p:nvSpPr>
            <p:spPr>
              <a:xfrm>
                <a:off x="8068067" y="598785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5" name="Rectangle 64"/>
              <p:cNvSpPr/>
              <p:nvPr/>
            </p:nvSpPr>
            <p:spPr>
              <a:xfrm>
                <a:off x="38924" y="5221580"/>
                <a:ext cx="2910800" cy="1152128"/>
              </a:xfrm>
              <a:prstGeom prst="rect">
                <a:avLst/>
              </a:prstGeom>
              <a:solidFill>
                <a:srgbClr val="C0504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6" name="Rectangle 65"/>
              <p:cNvSpPr/>
              <p:nvPr/>
            </p:nvSpPr>
            <p:spPr>
              <a:xfrm>
                <a:off x="2953152" y="5229200"/>
                <a:ext cx="2973641" cy="1152128"/>
              </a:xfrm>
              <a:prstGeom prst="rect">
                <a:avLst/>
              </a:prstGeom>
              <a:solidFill>
                <a:srgbClr val="1F497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7" name="Can 66"/>
              <p:cNvSpPr/>
              <p:nvPr/>
            </p:nvSpPr>
            <p:spPr>
              <a:xfrm rot="3148723">
                <a:off x="5937536" y="5542374"/>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8" name="Can 67"/>
              <p:cNvSpPr/>
              <p:nvPr/>
            </p:nvSpPr>
            <p:spPr>
              <a:xfrm rot="3147936">
                <a:off x="6060408" y="5445590"/>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9" name="Can 68"/>
              <p:cNvSpPr/>
              <p:nvPr/>
            </p:nvSpPr>
            <p:spPr>
              <a:xfrm rot="7731231">
                <a:off x="5944134" y="5784330"/>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0" name="Can 69"/>
              <p:cNvSpPr/>
              <p:nvPr/>
            </p:nvSpPr>
            <p:spPr>
              <a:xfrm rot="7730444">
                <a:off x="6070599" y="588496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1" name="Can 70"/>
              <p:cNvSpPr/>
              <p:nvPr/>
            </p:nvSpPr>
            <p:spPr>
              <a:xfrm rot="12845805">
                <a:off x="5693263" y="5788650"/>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2" name="Can 71"/>
              <p:cNvSpPr/>
              <p:nvPr/>
            </p:nvSpPr>
            <p:spPr>
              <a:xfrm rot="12845018">
                <a:off x="5618084" y="589973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3" name="Can 72"/>
              <p:cNvSpPr/>
              <p:nvPr/>
            </p:nvSpPr>
            <p:spPr>
              <a:xfrm rot="19535698">
                <a:off x="5688062" y="5529081"/>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4" name="Can 73"/>
              <p:cNvSpPr/>
              <p:nvPr/>
            </p:nvSpPr>
            <p:spPr>
              <a:xfrm rot="19534911">
                <a:off x="5612257" y="541842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5" name="Oval 74"/>
              <p:cNvSpPr/>
              <p:nvPr/>
            </p:nvSpPr>
            <p:spPr>
              <a:xfrm>
                <a:off x="5677336" y="5621042"/>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6" name="Can 75"/>
              <p:cNvSpPr/>
              <p:nvPr/>
            </p:nvSpPr>
            <p:spPr>
              <a:xfrm rot="3148723">
                <a:off x="2600933" y="5544868"/>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7" name="Can 76"/>
              <p:cNvSpPr/>
              <p:nvPr/>
            </p:nvSpPr>
            <p:spPr>
              <a:xfrm rot="3147936">
                <a:off x="2723805" y="5448084"/>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8" name="Can 77"/>
              <p:cNvSpPr/>
              <p:nvPr/>
            </p:nvSpPr>
            <p:spPr>
              <a:xfrm rot="7731231">
                <a:off x="2607531" y="5786824"/>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9" name="Can 78"/>
              <p:cNvSpPr/>
              <p:nvPr/>
            </p:nvSpPr>
            <p:spPr>
              <a:xfrm rot="7730444">
                <a:off x="2733997" y="5887456"/>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0" name="Can 79"/>
              <p:cNvSpPr/>
              <p:nvPr/>
            </p:nvSpPr>
            <p:spPr>
              <a:xfrm rot="3148723">
                <a:off x="1948416" y="5562987"/>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1" name="Can 80"/>
              <p:cNvSpPr/>
              <p:nvPr/>
            </p:nvSpPr>
            <p:spPr>
              <a:xfrm rot="3147936">
                <a:off x="2071288" y="546620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2" name="Can 81"/>
              <p:cNvSpPr/>
              <p:nvPr/>
            </p:nvSpPr>
            <p:spPr>
              <a:xfrm rot="7731231">
                <a:off x="1955014" y="5804944"/>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3" name="Can 82"/>
              <p:cNvSpPr/>
              <p:nvPr/>
            </p:nvSpPr>
            <p:spPr>
              <a:xfrm rot="7730444">
                <a:off x="2081480" y="5905576"/>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4" name="Can 83"/>
              <p:cNvSpPr/>
              <p:nvPr/>
            </p:nvSpPr>
            <p:spPr>
              <a:xfrm rot="12845805">
                <a:off x="2377808" y="5806009"/>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5" name="Can 84"/>
              <p:cNvSpPr/>
              <p:nvPr/>
            </p:nvSpPr>
            <p:spPr>
              <a:xfrm rot="12845018">
                <a:off x="2302629" y="5917094"/>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6" name="Can 85"/>
              <p:cNvSpPr/>
              <p:nvPr/>
            </p:nvSpPr>
            <p:spPr>
              <a:xfrm rot="19535698">
                <a:off x="2372607" y="5546441"/>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7" name="Can 86"/>
              <p:cNvSpPr/>
              <p:nvPr/>
            </p:nvSpPr>
            <p:spPr>
              <a:xfrm rot="19534911">
                <a:off x="2296801" y="5435782"/>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8" name="Can 87"/>
              <p:cNvSpPr/>
              <p:nvPr/>
            </p:nvSpPr>
            <p:spPr>
              <a:xfrm rot="3148723">
                <a:off x="1276991" y="5561368"/>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9" name="Can 88"/>
              <p:cNvSpPr/>
              <p:nvPr/>
            </p:nvSpPr>
            <p:spPr>
              <a:xfrm rot="3147936">
                <a:off x="1399863" y="546458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0" name="Can 89"/>
              <p:cNvSpPr/>
              <p:nvPr/>
            </p:nvSpPr>
            <p:spPr>
              <a:xfrm rot="7731231">
                <a:off x="1283589" y="5803325"/>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1" name="Can 90"/>
              <p:cNvSpPr/>
              <p:nvPr/>
            </p:nvSpPr>
            <p:spPr>
              <a:xfrm rot="7730444">
                <a:off x="1410055" y="5903957"/>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2" name="Can 91"/>
              <p:cNvSpPr/>
              <p:nvPr/>
            </p:nvSpPr>
            <p:spPr>
              <a:xfrm rot="12845805">
                <a:off x="1706383" y="5804390"/>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3" name="Can 92"/>
              <p:cNvSpPr/>
              <p:nvPr/>
            </p:nvSpPr>
            <p:spPr>
              <a:xfrm rot="12845018">
                <a:off x="1631204" y="5915475"/>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4" name="Can 93"/>
              <p:cNvSpPr/>
              <p:nvPr/>
            </p:nvSpPr>
            <p:spPr>
              <a:xfrm rot="19535698">
                <a:off x="1701182" y="5544822"/>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5" name="Can 94"/>
              <p:cNvSpPr/>
              <p:nvPr/>
            </p:nvSpPr>
            <p:spPr>
              <a:xfrm rot="19534911">
                <a:off x="1625376" y="5434163"/>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6" name="Can 95"/>
              <p:cNvSpPr/>
              <p:nvPr/>
            </p:nvSpPr>
            <p:spPr>
              <a:xfrm rot="3148723">
                <a:off x="599235" y="5554736"/>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7" name="Can 96"/>
              <p:cNvSpPr/>
              <p:nvPr/>
            </p:nvSpPr>
            <p:spPr>
              <a:xfrm rot="3147936">
                <a:off x="722107" y="545795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8" name="Can 97"/>
              <p:cNvSpPr/>
              <p:nvPr/>
            </p:nvSpPr>
            <p:spPr>
              <a:xfrm rot="7731231">
                <a:off x="605833" y="5796693"/>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9" name="Can 98"/>
              <p:cNvSpPr/>
              <p:nvPr/>
            </p:nvSpPr>
            <p:spPr>
              <a:xfrm rot="7730444">
                <a:off x="732299" y="589732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0" name="Can 99"/>
              <p:cNvSpPr/>
              <p:nvPr/>
            </p:nvSpPr>
            <p:spPr>
              <a:xfrm rot="12845805">
                <a:off x="1028627" y="5797758"/>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1" name="Can 100"/>
              <p:cNvSpPr/>
              <p:nvPr/>
            </p:nvSpPr>
            <p:spPr>
              <a:xfrm rot="12845018">
                <a:off x="953448" y="5908843"/>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2" name="Can 101"/>
              <p:cNvSpPr/>
              <p:nvPr/>
            </p:nvSpPr>
            <p:spPr>
              <a:xfrm rot="19535698">
                <a:off x="1023426" y="5538190"/>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3" name="Can 102"/>
              <p:cNvSpPr/>
              <p:nvPr/>
            </p:nvSpPr>
            <p:spPr>
              <a:xfrm rot="19534911">
                <a:off x="947620" y="5427531"/>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4" name="Can 103"/>
              <p:cNvSpPr/>
              <p:nvPr/>
            </p:nvSpPr>
            <p:spPr>
              <a:xfrm rot="12845805">
                <a:off x="359612" y="5791396"/>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5" name="Can 104"/>
              <p:cNvSpPr/>
              <p:nvPr/>
            </p:nvSpPr>
            <p:spPr>
              <a:xfrm rot="12845018">
                <a:off x="284433" y="590248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6" name="Can 105"/>
              <p:cNvSpPr/>
              <p:nvPr/>
            </p:nvSpPr>
            <p:spPr>
              <a:xfrm rot="19535698">
                <a:off x="354411" y="5531828"/>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7" name="Can 106"/>
              <p:cNvSpPr/>
              <p:nvPr/>
            </p:nvSpPr>
            <p:spPr>
              <a:xfrm rot="19534911">
                <a:off x="278605" y="5421169"/>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8" name="Oval 107"/>
              <p:cNvSpPr/>
              <p:nvPr/>
            </p:nvSpPr>
            <p:spPr>
              <a:xfrm>
                <a:off x="783187" y="5288809"/>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9" name="Oval 108"/>
              <p:cNvSpPr/>
              <p:nvPr/>
            </p:nvSpPr>
            <p:spPr>
              <a:xfrm>
                <a:off x="786498" y="5981256"/>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0" name="Oval 109"/>
              <p:cNvSpPr/>
              <p:nvPr/>
            </p:nvSpPr>
            <p:spPr>
              <a:xfrm>
                <a:off x="1453577" y="528975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1" name="Oval 110"/>
              <p:cNvSpPr/>
              <p:nvPr/>
            </p:nvSpPr>
            <p:spPr>
              <a:xfrm>
                <a:off x="1456888" y="598219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2" name="Oval 111"/>
              <p:cNvSpPr/>
              <p:nvPr/>
            </p:nvSpPr>
            <p:spPr>
              <a:xfrm>
                <a:off x="2130453" y="529250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3" name="Oval 112"/>
              <p:cNvSpPr/>
              <p:nvPr/>
            </p:nvSpPr>
            <p:spPr>
              <a:xfrm>
                <a:off x="2133764" y="598494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4" name="Oval 113"/>
              <p:cNvSpPr/>
              <p:nvPr/>
            </p:nvSpPr>
            <p:spPr>
              <a:xfrm>
                <a:off x="110932" y="528975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5" name="Oval 114"/>
              <p:cNvSpPr/>
              <p:nvPr/>
            </p:nvSpPr>
            <p:spPr>
              <a:xfrm>
                <a:off x="114243" y="598219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6" name="Oval 115"/>
              <p:cNvSpPr/>
              <p:nvPr/>
            </p:nvSpPr>
            <p:spPr>
              <a:xfrm>
                <a:off x="1017157" y="5627742"/>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7" name="Oval 116"/>
              <p:cNvSpPr/>
              <p:nvPr/>
            </p:nvSpPr>
            <p:spPr>
              <a:xfrm>
                <a:off x="1687547" y="5628684"/>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8" name="Oval 117"/>
              <p:cNvSpPr/>
              <p:nvPr/>
            </p:nvSpPr>
            <p:spPr>
              <a:xfrm>
                <a:off x="2364423" y="5631434"/>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9" name="Oval 118"/>
              <p:cNvSpPr/>
              <p:nvPr/>
            </p:nvSpPr>
            <p:spPr>
              <a:xfrm>
                <a:off x="344902" y="5628684"/>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0" name="Can 119"/>
              <p:cNvSpPr/>
              <p:nvPr/>
            </p:nvSpPr>
            <p:spPr>
              <a:xfrm rot="3148723">
                <a:off x="5264605" y="5560547"/>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1" name="Can 120"/>
              <p:cNvSpPr/>
              <p:nvPr/>
            </p:nvSpPr>
            <p:spPr>
              <a:xfrm rot="3147936">
                <a:off x="5387477" y="5463763"/>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2" name="Can 121"/>
              <p:cNvSpPr/>
              <p:nvPr/>
            </p:nvSpPr>
            <p:spPr>
              <a:xfrm rot="7731231">
                <a:off x="5271203" y="5802503"/>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3" name="Can 122"/>
              <p:cNvSpPr/>
              <p:nvPr/>
            </p:nvSpPr>
            <p:spPr>
              <a:xfrm rot="7730444">
                <a:off x="5397668" y="590313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4" name="Can 123"/>
              <p:cNvSpPr/>
              <p:nvPr/>
            </p:nvSpPr>
            <p:spPr>
              <a:xfrm rot="3148723">
                <a:off x="3935870" y="5548375"/>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5" name="Can 124"/>
              <p:cNvSpPr/>
              <p:nvPr/>
            </p:nvSpPr>
            <p:spPr>
              <a:xfrm rot="3147936">
                <a:off x="4058742" y="5451591"/>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6" name="Can 125"/>
              <p:cNvSpPr/>
              <p:nvPr/>
            </p:nvSpPr>
            <p:spPr>
              <a:xfrm rot="7731231">
                <a:off x="3942469" y="5790331"/>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7" name="Can 126"/>
              <p:cNvSpPr/>
              <p:nvPr/>
            </p:nvSpPr>
            <p:spPr>
              <a:xfrm rot="7730444">
                <a:off x="4068934" y="589096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8" name="Can 127"/>
              <p:cNvSpPr/>
              <p:nvPr/>
            </p:nvSpPr>
            <p:spPr>
              <a:xfrm rot="3148723">
                <a:off x="3265357" y="5544516"/>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9" name="Can 128"/>
              <p:cNvSpPr/>
              <p:nvPr/>
            </p:nvSpPr>
            <p:spPr>
              <a:xfrm rot="3147936">
                <a:off x="3388229" y="5447732"/>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0" name="Can 129"/>
              <p:cNvSpPr/>
              <p:nvPr/>
            </p:nvSpPr>
            <p:spPr>
              <a:xfrm rot="7731231">
                <a:off x="3271955" y="5786472"/>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1" name="Can 130"/>
              <p:cNvSpPr/>
              <p:nvPr/>
            </p:nvSpPr>
            <p:spPr>
              <a:xfrm rot="7730444">
                <a:off x="3398420" y="588710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2" name="Can 131"/>
              <p:cNvSpPr/>
              <p:nvPr/>
            </p:nvSpPr>
            <p:spPr>
              <a:xfrm rot="3148723">
                <a:off x="4610752" y="5550016"/>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3" name="Can 132"/>
              <p:cNvSpPr/>
              <p:nvPr/>
            </p:nvSpPr>
            <p:spPr>
              <a:xfrm rot="3147936">
                <a:off x="4733624" y="5453232"/>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4" name="Can 133"/>
              <p:cNvSpPr/>
              <p:nvPr/>
            </p:nvSpPr>
            <p:spPr>
              <a:xfrm rot="7731231">
                <a:off x="4617350" y="5791972"/>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5" name="Can 134"/>
              <p:cNvSpPr/>
              <p:nvPr/>
            </p:nvSpPr>
            <p:spPr>
              <a:xfrm rot="7730444">
                <a:off x="4743815" y="589260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6" name="Can 135"/>
              <p:cNvSpPr/>
              <p:nvPr/>
            </p:nvSpPr>
            <p:spPr>
              <a:xfrm rot="12845805">
                <a:off x="3696089" y="5795351"/>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7" name="Can 136"/>
              <p:cNvSpPr/>
              <p:nvPr/>
            </p:nvSpPr>
            <p:spPr>
              <a:xfrm rot="12845018">
                <a:off x="3620910" y="590643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8" name="Can 137"/>
              <p:cNvSpPr/>
              <p:nvPr/>
            </p:nvSpPr>
            <p:spPr>
              <a:xfrm rot="19535698">
                <a:off x="3690888" y="5535781"/>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9" name="Can 138"/>
              <p:cNvSpPr/>
              <p:nvPr/>
            </p:nvSpPr>
            <p:spPr>
              <a:xfrm rot="19534911">
                <a:off x="3615083" y="542512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0" name="Can 139"/>
              <p:cNvSpPr/>
              <p:nvPr/>
            </p:nvSpPr>
            <p:spPr>
              <a:xfrm rot="12845805">
                <a:off x="4366479" y="5796292"/>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1" name="Can 140"/>
              <p:cNvSpPr/>
              <p:nvPr/>
            </p:nvSpPr>
            <p:spPr>
              <a:xfrm rot="12845018">
                <a:off x="4291300" y="5907376"/>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2" name="Can 141"/>
              <p:cNvSpPr/>
              <p:nvPr/>
            </p:nvSpPr>
            <p:spPr>
              <a:xfrm rot="19535698">
                <a:off x="4361278" y="5536723"/>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3" name="Can 142"/>
              <p:cNvSpPr/>
              <p:nvPr/>
            </p:nvSpPr>
            <p:spPr>
              <a:xfrm rot="19534911">
                <a:off x="4285473" y="542606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4" name="Can 143"/>
              <p:cNvSpPr/>
              <p:nvPr/>
            </p:nvSpPr>
            <p:spPr>
              <a:xfrm rot="12845805">
                <a:off x="5043355" y="5799042"/>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5" name="Can 144"/>
              <p:cNvSpPr/>
              <p:nvPr/>
            </p:nvSpPr>
            <p:spPr>
              <a:xfrm rot="12845018">
                <a:off x="4968176" y="5910126"/>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6" name="Can 145"/>
              <p:cNvSpPr/>
              <p:nvPr/>
            </p:nvSpPr>
            <p:spPr>
              <a:xfrm rot="19535698">
                <a:off x="5038153" y="5539473"/>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7" name="Can 146"/>
              <p:cNvSpPr/>
              <p:nvPr/>
            </p:nvSpPr>
            <p:spPr>
              <a:xfrm rot="19534911">
                <a:off x="4962348" y="542881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8" name="Can 147"/>
              <p:cNvSpPr/>
              <p:nvPr/>
            </p:nvSpPr>
            <p:spPr>
              <a:xfrm rot="12845805">
                <a:off x="3022617" y="5791397"/>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9" name="Can 148"/>
              <p:cNvSpPr/>
              <p:nvPr/>
            </p:nvSpPr>
            <p:spPr>
              <a:xfrm rot="12845018">
                <a:off x="2947438" y="5902481"/>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0" name="Can 149"/>
              <p:cNvSpPr/>
              <p:nvPr/>
            </p:nvSpPr>
            <p:spPr>
              <a:xfrm rot="19535698">
                <a:off x="3017416" y="5531828"/>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1" name="Can 150"/>
              <p:cNvSpPr/>
              <p:nvPr/>
            </p:nvSpPr>
            <p:spPr>
              <a:xfrm rot="19534911">
                <a:off x="2941611" y="542117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2" name="Oval 151"/>
              <p:cNvSpPr/>
              <p:nvPr/>
            </p:nvSpPr>
            <p:spPr>
              <a:xfrm>
                <a:off x="3446192" y="5288809"/>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3" name="Oval 152"/>
              <p:cNvSpPr/>
              <p:nvPr/>
            </p:nvSpPr>
            <p:spPr>
              <a:xfrm>
                <a:off x="3449503" y="5981256"/>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4" name="Oval 153"/>
              <p:cNvSpPr/>
              <p:nvPr/>
            </p:nvSpPr>
            <p:spPr>
              <a:xfrm>
                <a:off x="4116582" y="528975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5" name="Oval 154"/>
              <p:cNvSpPr/>
              <p:nvPr/>
            </p:nvSpPr>
            <p:spPr>
              <a:xfrm>
                <a:off x="4119893" y="598219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6" name="Oval 155"/>
              <p:cNvSpPr/>
              <p:nvPr/>
            </p:nvSpPr>
            <p:spPr>
              <a:xfrm>
                <a:off x="4793458" y="529250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7" name="Oval 156"/>
              <p:cNvSpPr/>
              <p:nvPr/>
            </p:nvSpPr>
            <p:spPr>
              <a:xfrm>
                <a:off x="4796769" y="598494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8" name="Oval 157"/>
              <p:cNvSpPr/>
              <p:nvPr/>
            </p:nvSpPr>
            <p:spPr>
              <a:xfrm>
                <a:off x="2773937" y="528975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9" name="Oval 158"/>
              <p:cNvSpPr/>
              <p:nvPr/>
            </p:nvSpPr>
            <p:spPr>
              <a:xfrm>
                <a:off x="2777248" y="598219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0" name="Oval 159"/>
              <p:cNvSpPr/>
              <p:nvPr/>
            </p:nvSpPr>
            <p:spPr>
              <a:xfrm>
                <a:off x="3680162" y="5627742"/>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1" name="Oval 160"/>
              <p:cNvSpPr/>
              <p:nvPr/>
            </p:nvSpPr>
            <p:spPr>
              <a:xfrm>
                <a:off x="4350552" y="5628684"/>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2" name="Oval 161"/>
              <p:cNvSpPr/>
              <p:nvPr/>
            </p:nvSpPr>
            <p:spPr>
              <a:xfrm>
                <a:off x="5027428" y="5631434"/>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3" name="Oval 162"/>
              <p:cNvSpPr/>
              <p:nvPr/>
            </p:nvSpPr>
            <p:spPr>
              <a:xfrm>
                <a:off x="3007907" y="5628684"/>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4" name="Oval 163"/>
              <p:cNvSpPr/>
              <p:nvPr/>
            </p:nvSpPr>
            <p:spPr>
              <a:xfrm>
                <a:off x="5442172" y="5283151"/>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5" name="Oval 164"/>
              <p:cNvSpPr/>
              <p:nvPr/>
            </p:nvSpPr>
            <p:spPr>
              <a:xfrm>
                <a:off x="5445483" y="597559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6" name="Can 165"/>
              <p:cNvSpPr/>
              <p:nvPr/>
            </p:nvSpPr>
            <p:spPr>
              <a:xfrm rot="3148723">
                <a:off x="7279656" y="5556387"/>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7" name="Can 166"/>
              <p:cNvSpPr/>
              <p:nvPr/>
            </p:nvSpPr>
            <p:spPr>
              <a:xfrm rot="3147936">
                <a:off x="7402528" y="545960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8" name="Can 167"/>
              <p:cNvSpPr/>
              <p:nvPr/>
            </p:nvSpPr>
            <p:spPr>
              <a:xfrm rot="7731231">
                <a:off x="7286254" y="5798343"/>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9" name="Can 168"/>
              <p:cNvSpPr/>
              <p:nvPr/>
            </p:nvSpPr>
            <p:spPr>
              <a:xfrm rot="7730444">
                <a:off x="7412720" y="589897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0" name="Can 169"/>
              <p:cNvSpPr/>
              <p:nvPr/>
            </p:nvSpPr>
            <p:spPr>
              <a:xfrm rot="3148723">
                <a:off x="6608231" y="5554769"/>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1" name="Can 170"/>
              <p:cNvSpPr/>
              <p:nvPr/>
            </p:nvSpPr>
            <p:spPr>
              <a:xfrm rot="3147936">
                <a:off x="6731103" y="5457986"/>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2" name="Can 171"/>
              <p:cNvSpPr/>
              <p:nvPr/>
            </p:nvSpPr>
            <p:spPr>
              <a:xfrm rot="7731231">
                <a:off x="6614829" y="5796725"/>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3" name="Can 172"/>
              <p:cNvSpPr/>
              <p:nvPr/>
            </p:nvSpPr>
            <p:spPr>
              <a:xfrm rot="7730444">
                <a:off x="6741295" y="5897357"/>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4" name="Can 173"/>
              <p:cNvSpPr/>
              <p:nvPr/>
            </p:nvSpPr>
            <p:spPr>
              <a:xfrm rot="12845805">
                <a:off x="7037623" y="579779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5" name="Can 174"/>
              <p:cNvSpPr/>
              <p:nvPr/>
            </p:nvSpPr>
            <p:spPr>
              <a:xfrm rot="12845018">
                <a:off x="6962444" y="5908876"/>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6" name="Can 175"/>
              <p:cNvSpPr/>
              <p:nvPr/>
            </p:nvSpPr>
            <p:spPr>
              <a:xfrm rot="19535698">
                <a:off x="7032422" y="5538223"/>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7" name="Can 176"/>
              <p:cNvSpPr/>
              <p:nvPr/>
            </p:nvSpPr>
            <p:spPr>
              <a:xfrm rot="19534911">
                <a:off x="6956616" y="542756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8" name="Can 177"/>
              <p:cNvSpPr/>
              <p:nvPr/>
            </p:nvSpPr>
            <p:spPr>
              <a:xfrm rot="12845805">
                <a:off x="6359867" y="5791159"/>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9" name="Can 178"/>
              <p:cNvSpPr/>
              <p:nvPr/>
            </p:nvSpPr>
            <p:spPr>
              <a:xfrm rot="12845018">
                <a:off x="6284688" y="590224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0" name="Can 179"/>
              <p:cNvSpPr/>
              <p:nvPr/>
            </p:nvSpPr>
            <p:spPr>
              <a:xfrm rot="19535698">
                <a:off x="6354666" y="553159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1" name="Can 180"/>
              <p:cNvSpPr/>
              <p:nvPr/>
            </p:nvSpPr>
            <p:spPr>
              <a:xfrm rot="19534911">
                <a:off x="6278860" y="542093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2" name="Oval 181"/>
              <p:cNvSpPr/>
              <p:nvPr/>
            </p:nvSpPr>
            <p:spPr>
              <a:xfrm>
                <a:off x="6114428" y="528221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3" name="Oval 182"/>
              <p:cNvSpPr/>
              <p:nvPr/>
            </p:nvSpPr>
            <p:spPr>
              <a:xfrm>
                <a:off x="6117739" y="597465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4" name="Oval 183"/>
              <p:cNvSpPr/>
              <p:nvPr/>
            </p:nvSpPr>
            <p:spPr>
              <a:xfrm>
                <a:off x="6784817" y="5283151"/>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5" name="Oval 184"/>
              <p:cNvSpPr/>
              <p:nvPr/>
            </p:nvSpPr>
            <p:spPr>
              <a:xfrm>
                <a:off x="6788128" y="597559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6" name="Oval 185"/>
              <p:cNvSpPr/>
              <p:nvPr/>
            </p:nvSpPr>
            <p:spPr>
              <a:xfrm>
                <a:off x="7461693" y="5285901"/>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7" name="Oval 186"/>
              <p:cNvSpPr/>
              <p:nvPr/>
            </p:nvSpPr>
            <p:spPr>
              <a:xfrm>
                <a:off x="7465004" y="597834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8" name="Oval 187"/>
              <p:cNvSpPr/>
              <p:nvPr/>
            </p:nvSpPr>
            <p:spPr>
              <a:xfrm>
                <a:off x="6348397" y="5621143"/>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9" name="Oval 188"/>
              <p:cNvSpPr/>
              <p:nvPr/>
            </p:nvSpPr>
            <p:spPr>
              <a:xfrm>
                <a:off x="7018787" y="5622085"/>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0" name="Can 189"/>
              <p:cNvSpPr/>
              <p:nvPr/>
            </p:nvSpPr>
            <p:spPr>
              <a:xfrm rot="18451277" flipH="1">
                <a:off x="3359436" y="4422313"/>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1" name="Can 190"/>
              <p:cNvSpPr/>
              <p:nvPr/>
            </p:nvSpPr>
            <p:spPr>
              <a:xfrm rot="18452064" flipH="1">
                <a:off x="3236564" y="4325529"/>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2" name="Can 191"/>
              <p:cNvSpPr/>
              <p:nvPr/>
            </p:nvSpPr>
            <p:spPr>
              <a:xfrm rot="13868769" flipH="1">
                <a:off x="3352837" y="4664269"/>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3" name="Can 192"/>
              <p:cNvSpPr/>
              <p:nvPr/>
            </p:nvSpPr>
            <p:spPr>
              <a:xfrm rot="13869556" flipH="1">
                <a:off x="3226372" y="4764901"/>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4" name="Can 193"/>
              <p:cNvSpPr/>
              <p:nvPr/>
            </p:nvSpPr>
            <p:spPr>
              <a:xfrm rot="18451277" flipH="1">
                <a:off x="4011953" y="4440432"/>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5" name="Can 194"/>
              <p:cNvSpPr/>
              <p:nvPr/>
            </p:nvSpPr>
            <p:spPr>
              <a:xfrm rot="18452064" flipH="1">
                <a:off x="3889081" y="4343649"/>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6" name="Can 195"/>
              <p:cNvSpPr/>
              <p:nvPr/>
            </p:nvSpPr>
            <p:spPr>
              <a:xfrm rot="13868769" flipH="1">
                <a:off x="4005354" y="4682389"/>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7" name="Can 196"/>
              <p:cNvSpPr/>
              <p:nvPr/>
            </p:nvSpPr>
            <p:spPr>
              <a:xfrm rot="13869556" flipH="1">
                <a:off x="3878889" y="4783021"/>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8" name="Can 197"/>
              <p:cNvSpPr/>
              <p:nvPr/>
            </p:nvSpPr>
            <p:spPr>
              <a:xfrm rot="8754195" flipH="1">
                <a:off x="3582561" y="4683454"/>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9" name="Can 198"/>
              <p:cNvSpPr/>
              <p:nvPr/>
            </p:nvSpPr>
            <p:spPr>
              <a:xfrm rot="8754982" flipH="1">
                <a:off x="3657740" y="4794539"/>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0" name="Can 199"/>
              <p:cNvSpPr/>
              <p:nvPr/>
            </p:nvSpPr>
            <p:spPr>
              <a:xfrm rot="2064302" flipH="1">
                <a:off x="3587762" y="4423886"/>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1" name="Can 200"/>
              <p:cNvSpPr/>
              <p:nvPr/>
            </p:nvSpPr>
            <p:spPr>
              <a:xfrm rot="2065089" flipH="1">
                <a:off x="3663567" y="4313227"/>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2" name="Can 201"/>
              <p:cNvSpPr/>
              <p:nvPr/>
            </p:nvSpPr>
            <p:spPr>
              <a:xfrm rot="18451277" flipH="1">
                <a:off x="4683378" y="4438813"/>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3" name="Can 202"/>
              <p:cNvSpPr/>
              <p:nvPr/>
            </p:nvSpPr>
            <p:spPr>
              <a:xfrm rot="18452064" flipH="1">
                <a:off x="4560506" y="434203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4" name="Can 203"/>
              <p:cNvSpPr/>
              <p:nvPr/>
            </p:nvSpPr>
            <p:spPr>
              <a:xfrm rot="13868769" flipH="1">
                <a:off x="4676779" y="4680770"/>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5" name="Can 204"/>
              <p:cNvSpPr/>
              <p:nvPr/>
            </p:nvSpPr>
            <p:spPr>
              <a:xfrm rot="13869556" flipH="1">
                <a:off x="4550314" y="478140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6" name="Can 205"/>
              <p:cNvSpPr/>
              <p:nvPr/>
            </p:nvSpPr>
            <p:spPr>
              <a:xfrm rot="8754195" flipH="1">
                <a:off x="4253986" y="4681835"/>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7" name="Can 206"/>
              <p:cNvSpPr/>
              <p:nvPr/>
            </p:nvSpPr>
            <p:spPr>
              <a:xfrm rot="8754982" flipH="1">
                <a:off x="4329165" y="4792920"/>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8" name="Can 207"/>
              <p:cNvSpPr/>
              <p:nvPr/>
            </p:nvSpPr>
            <p:spPr>
              <a:xfrm rot="2064302" flipH="1">
                <a:off x="4259187" y="4422267"/>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9" name="Can 208"/>
              <p:cNvSpPr/>
              <p:nvPr/>
            </p:nvSpPr>
            <p:spPr>
              <a:xfrm rot="2065089" flipH="1">
                <a:off x="4334992" y="4311608"/>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0" name="Can 209"/>
              <p:cNvSpPr/>
              <p:nvPr/>
            </p:nvSpPr>
            <p:spPr>
              <a:xfrm rot="18451277" flipH="1">
                <a:off x="5361134" y="443218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1" name="Can 210"/>
              <p:cNvSpPr/>
              <p:nvPr/>
            </p:nvSpPr>
            <p:spPr>
              <a:xfrm rot="18452064" flipH="1">
                <a:off x="5238262" y="4335398"/>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2" name="Can 211"/>
              <p:cNvSpPr/>
              <p:nvPr/>
            </p:nvSpPr>
            <p:spPr>
              <a:xfrm rot="13868769" flipH="1">
                <a:off x="5354535" y="4674138"/>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3" name="Can 212"/>
              <p:cNvSpPr/>
              <p:nvPr/>
            </p:nvSpPr>
            <p:spPr>
              <a:xfrm rot="13869556" flipH="1">
                <a:off x="5228070" y="477477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4" name="Can 213"/>
              <p:cNvSpPr/>
              <p:nvPr/>
            </p:nvSpPr>
            <p:spPr>
              <a:xfrm rot="8754195" flipH="1">
                <a:off x="4931742" y="4675203"/>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5" name="Can 214"/>
              <p:cNvSpPr/>
              <p:nvPr/>
            </p:nvSpPr>
            <p:spPr>
              <a:xfrm rot="8754982" flipH="1">
                <a:off x="5006921" y="4786288"/>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6" name="Can 215"/>
              <p:cNvSpPr/>
              <p:nvPr/>
            </p:nvSpPr>
            <p:spPr>
              <a:xfrm rot="2064302" flipH="1">
                <a:off x="4936943" y="4415635"/>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7" name="Can 216"/>
              <p:cNvSpPr/>
              <p:nvPr/>
            </p:nvSpPr>
            <p:spPr>
              <a:xfrm rot="2065089" flipH="1">
                <a:off x="5012748" y="4304976"/>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8" name="Can 217"/>
              <p:cNvSpPr/>
              <p:nvPr/>
            </p:nvSpPr>
            <p:spPr>
              <a:xfrm rot="8754195" flipH="1">
                <a:off x="5600757" y="466884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9" name="Can 218"/>
              <p:cNvSpPr/>
              <p:nvPr/>
            </p:nvSpPr>
            <p:spPr>
              <a:xfrm rot="8754982" flipH="1">
                <a:off x="5675935" y="4779927"/>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0" name="Can 219"/>
              <p:cNvSpPr/>
              <p:nvPr/>
            </p:nvSpPr>
            <p:spPr>
              <a:xfrm rot="2064302" flipH="1">
                <a:off x="5605958" y="4409273"/>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1" name="Can 220"/>
              <p:cNvSpPr/>
              <p:nvPr/>
            </p:nvSpPr>
            <p:spPr>
              <a:xfrm rot="2065089" flipH="1">
                <a:off x="5681763" y="429861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2" name="Oval 221"/>
              <p:cNvSpPr/>
              <p:nvPr/>
            </p:nvSpPr>
            <p:spPr>
              <a:xfrm flipH="1">
                <a:off x="4976333" y="4166254"/>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3" name="Oval 222"/>
              <p:cNvSpPr/>
              <p:nvPr/>
            </p:nvSpPr>
            <p:spPr>
              <a:xfrm flipH="1">
                <a:off x="4973022" y="4858701"/>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4" name="Oval 223"/>
              <p:cNvSpPr/>
              <p:nvPr/>
            </p:nvSpPr>
            <p:spPr>
              <a:xfrm flipH="1">
                <a:off x="4305943" y="416719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5" name="Oval 224"/>
              <p:cNvSpPr/>
              <p:nvPr/>
            </p:nvSpPr>
            <p:spPr>
              <a:xfrm flipH="1">
                <a:off x="4302632" y="4859642"/>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6" name="Oval 225"/>
              <p:cNvSpPr/>
              <p:nvPr/>
            </p:nvSpPr>
            <p:spPr>
              <a:xfrm flipH="1">
                <a:off x="3629067" y="416994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7" name="Oval 226"/>
              <p:cNvSpPr/>
              <p:nvPr/>
            </p:nvSpPr>
            <p:spPr>
              <a:xfrm flipH="1">
                <a:off x="3625756" y="4862392"/>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8" name="Oval 227"/>
              <p:cNvSpPr/>
              <p:nvPr/>
            </p:nvSpPr>
            <p:spPr>
              <a:xfrm flipH="1">
                <a:off x="5648588" y="416719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9" name="Oval 228"/>
              <p:cNvSpPr/>
              <p:nvPr/>
            </p:nvSpPr>
            <p:spPr>
              <a:xfrm flipH="1">
                <a:off x="5645277" y="4859642"/>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0" name="Oval 229"/>
              <p:cNvSpPr/>
              <p:nvPr/>
            </p:nvSpPr>
            <p:spPr>
              <a:xfrm flipH="1">
                <a:off x="4742363" y="4505187"/>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1" name="Oval 230"/>
              <p:cNvSpPr/>
              <p:nvPr/>
            </p:nvSpPr>
            <p:spPr>
              <a:xfrm flipH="1">
                <a:off x="4071973" y="4506129"/>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2" name="Oval 231"/>
              <p:cNvSpPr/>
              <p:nvPr/>
            </p:nvSpPr>
            <p:spPr>
              <a:xfrm flipH="1">
                <a:off x="3395097" y="4508879"/>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3" name="Oval 232"/>
              <p:cNvSpPr/>
              <p:nvPr/>
            </p:nvSpPr>
            <p:spPr>
              <a:xfrm flipH="1">
                <a:off x="5414619" y="4506129"/>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4" name="Oval 233"/>
              <p:cNvSpPr/>
              <p:nvPr/>
            </p:nvSpPr>
            <p:spPr>
              <a:xfrm>
                <a:off x="3000059" y="4166254"/>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5" name="Oval 234"/>
              <p:cNvSpPr/>
              <p:nvPr/>
            </p:nvSpPr>
            <p:spPr>
              <a:xfrm>
                <a:off x="3003370" y="4858701"/>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25" name="TextBox 24"/>
            <p:cNvSpPr txBox="1"/>
            <p:nvPr/>
          </p:nvSpPr>
          <p:spPr>
            <a:xfrm>
              <a:off x="1618659" y="2524394"/>
              <a:ext cx="1035861" cy="400110"/>
            </a:xfrm>
            <a:prstGeom prst="rect">
              <a:avLst/>
            </a:prstGeom>
            <a:solidFill>
              <a:sysClr val="window" lastClr="FFFFFF">
                <a:lumMod val="50000"/>
              </a:sysClr>
            </a:solidFill>
            <a:effectLst>
              <a:outerShdw blurRad="330200" dist="50800" dir="5400000" sx="81000" sy="81000" algn="ctr" rotWithShape="0">
                <a:srgbClr val="000000"/>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white"/>
                  </a:solidFill>
                  <a:effectLst/>
                  <a:uLnTx/>
                  <a:uFillTx/>
                  <a:latin typeface="Calibri"/>
                </a:rPr>
                <a:t>Series A</a:t>
              </a:r>
              <a:endParaRPr kumimoji="0" lang="en-US" sz="2000" b="1" i="0" u="none" strike="noStrike" kern="0" cap="none" spc="0" normalizeH="0" baseline="-25000" noProof="0" dirty="0" smtClean="0">
                <a:ln>
                  <a:noFill/>
                </a:ln>
                <a:solidFill>
                  <a:prstClr val="white"/>
                </a:solidFill>
                <a:effectLst/>
                <a:uLnTx/>
                <a:uFillTx/>
                <a:latin typeface="Calibri"/>
              </a:endParaRPr>
            </a:p>
          </p:txBody>
        </p:sp>
        <p:sp>
          <p:nvSpPr>
            <p:cNvPr id="26" name="TextBox 25"/>
            <p:cNvSpPr txBox="1"/>
            <p:nvPr/>
          </p:nvSpPr>
          <p:spPr>
            <a:xfrm>
              <a:off x="1627233" y="4523684"/>
              <a:ext cx="1024639" cy="400110"/>
            </a:xfrm>
            <a:prstGeom prst="rect">
              <a:avLst/>
            </a:prstGeom>
            <a:solidFill>
              <a:sysClr val="window" lastClr="FFFFFF">
                <a:lumMod val="50000"/>
              </a:sysClr>
            </a:solidFill>
            <a:effectLst>
              <a:outerShdw blurRad="330200" dist="50800" dir="5400000" sx="81000" sy="81000" algn="ctr" rotWithShape="0">
                <a:srgbClr val="000000"/>
              </a:outerShdw>
            </a:effectLst>
          </p:spPr>
          <p:txBody>
            <a:bodyPr wrap="none" rtlCol="0">
              <a:spAutoFit/>
            </a:bodyPr>
            <a:lstStyle>
              <a:defPPr>
                <a:defRPr lang="en-US"/>
              </a:defPPr>
              <a:lvl1pPr>
                <a:defRPr sz="2000" b="1">
                  <a:solidFill>
                    <a:schemeClr val="bg1"/>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white"/>
                  </a:solidFill>
                  <a:effectLst/>
                  <a:uLnTx/>
                  <a:uFillTx/>
                  <a:latin typeface="Calibri"/>
                </a:rPr>
                <a:t>Series </a:t>
              </a:r>
              <a:r>
                <a:rPr kumimoji="0" lang="en-US" sz="2000" b="1" i="0" u="none" strike="noStrike" kern="0" cap="none" spc="0" normalizeH="0" baseline="0" noProof="0" dirty="0">
                  <a:ln>
                    <a:noFill/>
                  </a:ln>
                  <a:solidFill>
                    <a:prstClr val="white"/>
                  </a:solidFill>
                  <a:effectLst/>
                  <a:uLnTx/>
                  <a:uFillTx/>
                  <a:latin typeface="Calibri"/>
                </a:rPr>
                <a:t>B</a:t>
              </a:r>
            </a:p>
          </p:txBody>
        </p:sp>
        <p:sp>
          <p:nvSpPr>
            <p:cNvPr id="27" name="TextBox 26"/>
            <p:cNvSpPr txBox="1"/>
            <p:nvPr/>
          </p:nvSpPr>
          <p:spPr>
            <a:xfrm>
              <a:off x="2800490" y="5796692"/>
              <a:ext cx="77457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MoX</a:t>
              </a:r>
              <a:r>
                <a:rPr kumimoji="0" lang="en-US" sz="2000" b="1" i="0" u="none" strike="noStrike" kern="0" cap="none" spc="0" normalizeH="0" baseline="-25000" noProof="0" dirty="0" smtClean="0">
                  <a:ln>
                    <a:noFill/>
                  </a:ln>
                  <a:solidFill>
                    <a:prstClr val="black"/>
                  </a:solidFill>
                  <a:effectLst/>
                  <a:uLnTx/>
                  <a:uFillTx/>
                  <a:latin typeface="Calibri"/>
                </a:rPr>
                <a:t>2</a:t>
              </a:r>
            </a:p>
          </p:txBody>
        </p:sp>
        <p:sp>
          <p:nvSpPr>
            <p:cNvPr id="28" name="TextBox 27"/>
            <p:cNvSpPr txBox="1"/>
            <p:nvPr/>
          </p:nvSpPr>
          <p:spPr>
            <a:xfrm>
              <a:off x="3970560" y="5798622"/>
              <a:ext cx="64286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libri"/>
                </a:rPr>
                <a:t>WX</a:t>
              </a:r>
              <a:r>
                <a:rPr kumimoji="0" lang="en-US" sz="2000" b="1" i="0" u="none" strike="noStrike" kern="0" cap="none" spc="0" normalizeH="0" baseline="-25000" noProof="0" dirty="0" smtClean="0">
                  <a:ln>
                    <a:noFill/>
                  </a:ln>
                  <a:solidFill>
                    <a:srgbClr val="C00000"/>
                  </a:solidFill>
                  <a:effectLst/>
                  <a:uLnTx/>
                  <a:uFillTx/>
                  <a:latin typeface="Calibri"/>
                </a:rPr>
                <a:t>2</a:t>
              </a:r>
            </a:p>
          </p:txBody>
        </p:sp>
        <p:sp>
          <p:nvSpPr>
            <p:cNvPr id="29" name="TextBox 28"/>
            <p:cNvSpPr txBox="1"/>
            <p:nvPr/>
          </p:nvSpPr>
          <p:spPr>
            <a:xfrm>
              <a:off x="1843256" y="5798622"/>
              <a:ext cx="642868" cy="400110"/>
            </a:xfrm>
            <a:prstGeom prst="rect">
              <a:avLst/>
            </a:prstGeom>
            <a:noFill/>
          </p:spPr>
          <p:txBody>
            <a:bodyPr wrap="none" rtlCol="0">
              <a:spAutoFit/>
            </a:bodyPr>
            <a:lstStyle>
              <a:defPPr>
                <a:defRPr lang="en-US"/>
              </a:defPPr>
              <a:lvl1pPr>
                <a:defRPr sz="2000" b="1">
                  <a:solidFill>
                    <a:srgbClr val="C00000"/>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C00000"/>
                  </a:solidFill>
                  <a:effectLst/>
                  <a:uLnTx/>
                  <a:uFillTx/>
                  <a:latin typeface="Calibri"/>
                </a:rPr>
                <a:t>WX</a:t>
              </a:r>
              <a:r>
                <a:rPr kumimoji="0" lang="en-US" sz="2000" b="1" i="0" u="none" strike="noStrike" kern="0" cap="none" spc="0" normalizeH="0" baseline="-25000" noProof="0" dirty="0">
                  <a:ln>
                    <a:noFill/>
                  </a:ln>
                  <a:solidFill>
                    <a:srgbClr val="C00000"/>
                  </a:solidFill>
                  <a:effectLst/>
                  <a:uLnTx/>
                  <a:uFillTx/>
                  <a:latin typeface="Calibri"/>
                </a:rPr>
                <a:t>2</a:t>
              </a:r>
            </a:p>
          </p:txBody>
        </p:sp>
        <p:sp>
          <p:nvSpPr>
            <p:cNvPr id="30" name="TextBox 29"/>
            <p:cNvSpPr txBox="1"/>
            <p:nvPr/>
          </p:nvSpPr>
          <p:spPr>
            <a:xfrm>
              <a:off x="3991766" y="3773931"/>
              <a:ext cx="642868" cy="400110"/>
            </a:xfrm>
            <a:prstGeom prst="rect">
              <a:avLst/>
            </a:prstGeom>
            <a:noFill/>
          </p:spPr>
          <p:txBody>
            <a:bodyPr wrap="none" rtlCol="0">
              <a:spAutoFit/>
            </a:bodyPr>
            <a:lstStyle>
              <a:defPPr>
                <a:defRPr lang="en-US"/>
              </a:defPPr>
              <a:lvl1pPr>
                <a:defRPr sz="2000" b="1">
                  <a:solidFill>
                    <a:srgbClr val="C00000"/>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C00000"/>
                  </a:solidFill>
                  <a:effectLst/>
                  <a:uLnTx/>
                  <a:uFillTx/>
                  <a:latin typeface="Calibri"/>
                </a:rPr>
                <a:t>WX</a:t>
              </a:r>
              <a:r>
                <a:rPr kumimoji="0" lang="en-US" sz="2000" b="1" i="0" u="none" strike="noStrike" kern="0" cap="none" spc="0" normalizeH="0" baseline="-25000" noProof="0" dirty="0">
                  <a:ln>
                    <a:noFill/>
                  </a:ln>
                  <a:solidFill>
                    <a:srgbClr val="C00000"/>
                  </a:solidFill>
                  <a:effectLst/>
                  <a:uLnTx/>
                  <a:uFillTx/>
                  <a:latin typeface="Calibri"/>
                </a:rPr>
                <a:t>2</a:t>
              </a:r>
            </a:p>
          </p:txBody>
        </p:sp>
        <p:sp>
          <p:nvSpPr>
            <p:cNvPr id="31" name="TextBox 30"/>
            <p:cNvSpPr txBox="1"/>
            <p:nvPr/>
          </p:nvSpPr>
          <p:spPr>
            <a:xfrm>
              <a:off x="1814009" y="3773931"/>
              <a:ext cx="64286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libri"/>
                </a:rPr>
                <a:t>WX</a:t>
              </a:r>
              <a:r>
                <a:rPr kumimoji="0" lang="en-US" sz="2000" b="1" i="0" u="none" strike="noStrike" kern="0" cap="none" spc="0" normalizeH="0" baseline="-25000" noProof="0" dirty="0" smtClean="0">
                  <a:ln>
                    <a:noFill/>
                  </a:ln>
                  <a:solidFill>
                    <a:srgbClr val="C00000"/>
                  </a:solidFill>
                  <a:effectLst/>
                  <a:uLnTx/>
                  <a:uFillTx/>
                  <a:latin typeface="Calibri"/>
                </a:rPr>
                <a:t>2</a:t>
              </a:r>
            </a:p>
          </p:txBody>
        </p:sp>
        <p:sp>
          <p:nvSpPr>
            <p:cNvPr id="32" name="TextBox 31"/>
            <p:cNvSpPr txBox="1"/>
            <p:nvPr/>
          </p:nvSpPr>
          <p:spPr>
            <a:xfrm>
              <a:off x="2831171" y="4653031"/>
              <a:ext cx="642868" cy="400110"/>
            </a:xfrm>
            <a:prstGeom prst="rect">
              <a:avLst/>
            </a:prstGeom>
            <a:noFill/>
          </p:spPr>
          <p:txBody>
            <a:bodyPr wrap="none" rtlCol="0">
              <a:spAutoFit/>
            </a:bodyPr>
            <a:lstStyle>
              <a:defPPr>
                <a:defRPr lang="en-US"/>
              </a:defPPr>
              <a:lvl1pPr>
                <a:defRPr sz="2000" b="1">
                  <a:solidFill>
                    <a:srgbClr val="C00000"/>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C00000"/>
                  </a:solidFill>
                  <a:effectLst/>
                  <a:uLnTx/>
                  <a:uFillTx/>
                  <a:latin typeface="Calibri"/>
                </a:rPr>
                <a:t>WX</a:t>
              </a:r>
              <a:r>
                <a:rPr kumimoji="0" lang="en-US" sz="2000" b="1" i="0" u="none" strike="noStrike" kern="0" cap="none" spc="0" normalizeH="0" baseline="-25000" noProof="0" dirty="0">
                  <a:ln>
                    <a:noFill/>
                  </a:ln>
                  <a:solidFill>
                    <a:srgbClr val="C00000"/>
                  </a:solidFill>
                  <a:effectLst/>
                  <a:uLnTx/>
                  <a:uFillTx/>
                  <a:latin typeface="Calibri"/>
                </a:rPr>
                <a:t>2</a:t>
              </a:r>
            </a:p>
          </p:txBody>
        </p:sp>
        <p:sp>
          <p:nvSpPr>
            <p:cNvPr id="33" name="TextBox 32"/>
            <p:cNvSpPr txBox="1"/>
            <p:nvPr/>
          </p:nvSpPr>
          <p:spPr>
            <a:xfrm>
              <a:off x="2597204" y="3772001"/>
              <a:ext cx="130548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7030A0"/>
                  </a:solidFill>
                  <a:effectLst/>
                  <a:uLnTx/>
                  <a:uFillTx/>
                  <a:latin typeface="Calibri"/>
                </a:rPr>
                <a:t>W</a:t>
              </a:r>
              <a:r>
                <a:rPr kumimoji="0" lang="en-US" sz="2000" b="1" i="0" u="none" strike="noStrike" kern="0" cap="none" spc="0" normalizeH="0" baseline="-25000" noProof="0" dirty="0" smtClean="0">
                  <a:ln>
                    <a:noFill/>
                  </a:ln>
                  <a:solidFill>
                    <a:srgbClr val="7030A0"/>
                  </a:solidFill>
                  <a:effectLst/>
                  <a:uLnTx/>
                  <a:uFillTx/>
                  <a:latin typeface="Calibri"/>
                </a:rPr>
                <a:t>y</a:t>
              </a:r>
              <a:r>
                <a:rPr kumimoji="0" lang="en-US" sz="2000" b="1" i="0" u="none" strike="noStrike" kern="0" cap="none" spc="0" normalizeH="0" baseline="0" noProof="0" dirty="0" smtClean="0">
                  <a:ln>
                    <a:noFill/>
                  </a:ln>
                  <a:solidFill>
                    <a:srgbClr val="7030A0"/>
                  </a:solidFill>
                  <a:effectLst/>
                  <a:uLnTx/>
                  <a:uFillTx/>
                  <a:latin typeface="Calibri"/>
                </a:rPr>
                <a:t>Mo</a:t>
              </a:r>
              <a:r>
                <a:rPr kumimoji="0" lang="en-US" sz="2000" b="1" i="0" u="none" strike="noStrike" kern="0" cap="none" spc="0" normalizeH="0" baseline="-25000" noProof="0" dirty="0" smtClean="0">
                  <a:ln>
                    <a:noFill/>
                  </a:ln>
                  <a:solidFill>
                    <a:srgbClr val="7030A0"/>
                  </a:solidFill>
                  <a:effectLst/>
                  <a:uLnTx/>
                  <a:uFillTx/>
                  <a:latin typeface="Calibri"/>
                </a:rPr>
                <a:t>1-y</a:t>
              </a:r>
              <a:r>
                <a:rPr kumimoji="0" lang="en-US" sz="2000" b="1" i="0" u="none" strike="noStrike" kern="0" cap="none" spc="0" normalizeH="0" baseline="0" noProof="0" dirty="0" smtClean="0">
                  <a:ln>
                    <a:noFill/>
                  </a:ln>
                  <a:solidFill>
                    <a:srgbClr val="7030A0"/>
                  </a:solidFill>
                  <a:effectLst/>
                  <a:uLnTx/>
                  <a:uFillTx/>
                  <a:latin typeface="Calibri"/>
                </a:rPr>
                <a:t>X</a:t>
              </a:r>
              <a:r>
                <a:rPr kumimoji="0" lang="en-US" sz="2000" b="1" i="0" u="none" strike="noStrike" kern="0" cap="none" spc="0" normalizeH="0" baseline="-25000" noProof="0" dirty="0" smtClean="0">
                  <a:ln>
                    <a:noFill/>
                  </a:ln>
                  <a:solidFill>
                    <a:srgbClr val="7030A0"/>
                  </a:solidFill>
                  <a:effectLst/>
                  <a:uLnTx/>
                  <a:uFillTx/>
                  <a:latin typeface="Calibri"/>
                </a:rPr>
                <a:t>2</a:t>
              </a:r>
            </a:p>
          </p:txBody>
        </p:sp>
        <p:sp>
          <p:nvSpPr>
            <p:cNvPr id="34" name="TextBox 33"/>
            <p:cNvSpPr txBox="1"/>
            <p:nvPr/>
          </p:nvSpPr>
          <p:spPr>
            <a:xfrm>
              <a:off x="2597204" y="2672605"/>
              <a:ext cx="130548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7030A0"/>
                  </a:solidFill>
                  <a:effectLst/>
                  <a:uLnTx/>
                  <a:uFillTx/>
                  <a:latin typeface="Calibri"/>
                </a:rPr>
                <a:t>W</a:t>
              </a:r>
              <a:r>
                <a:rPr kumimoji="0" lang="en-US" sz="2000" b="1" i="0" u="none" strike="noStrike" kern="0" cap="none" spc="0" normalizeH="0" baseline="-25000" noProof="0" dirty="0" smtClean="0">
                  <a:ln>
                    <a:noFill/>
                  </a:ln>
                  <a:solidFill>
                    <a:srgbClr val="7030A0"/>
                  </a:solidFill>
                  <a:effectLst/>
                  <a:uLnTx/>
                  <a:uFillTx/>
                  <a:latin typeface="Calibri"/>
                </a:rPr>
                <a:t>y</a:t>
              </a:r>
              <a:r>
                <a:rPr kumimoji="0" lang="en-US" sz="2000" b="1" i="0" u="none" strike="noStrike" kern="0" cap="none" spc="0" normalizeH="0" baseline="0" noProof="0" dirty="0" smtClean="0">
                  <a:ln>
                    <a:noFill/>
                  </a:ln>
                  <a:solidFill>
                    <a:srgbClr val="7030A0"/>
                  </a:solidFill>
                  <a:effectLst/>
                  <a:uLnTx/>
                  <a:uFillTx/>
                  <a:latin typeface="Calibri"/>
                </a:rPr>
                <a:t>Mo</a:t>
              </a:r>
              <a:r>
                <a:rPr kumimoji="0" lang="en-US" sz="2000" b="1" i="0" u="none" strike="noStrike" kern="0" cap="none" spc="0" normalizeH="0" baseline="-25000" noProof="0" dirty="0" smtClean="0">
                  <a:ln>
                    <a:noFill/>
                  </a:ln>
                  <a:solidFill>
                    <a:srgbClr val="7030A0"/>
                  </a:solidFill>
                  <a:effectLst/>
                  <a:uLnTx/>
                  <a:uFillTx/>
                  <a:latin typeface="Calibri"/>
                </a:rPr>
                <a:t>1-y</a:t>
              </a:r>
              <a:r>
                <a:rPr kumimoji="0" lang="en-US" sz="2000" b="1" i="0" u="none" strike="noStrike" kern="0" cap="none" spc="0" normalizeH="0" baseline="0" noProof="0" dirty="0" smtClean="0">
                  <a:ln>
                    <a:noFill/>
                  </a:ln>
                  <a:solidFill>
                    <a:srgbClr val="7030A0"/>
                  </a:solidFill>
                  <a:effectLst/>
                  <a:uLnTx/>
                  <a:uFillTx/>
                  <a:latin typeface="Calibri"/>
                </a:rPr>
                <a:t>X</a:t>
              </a:r>
              <a:r>
                <a:rPr kumimoji="0" lang="en-US" sz="2000" b="1" i="0" u="none" strike="noStrike" kern="0" cap="none" spc="0" normalizeH="0" baseline="-25000" noProof="0" dirty="0" smtClean="0">
                  <a:ln>
                    <a:noFill/>
                  </a:ln>
                  <a:solidFill>
                    <a:srgbClr val="7030A0"/>
                  </a:solidFill>
                  <a:effectLst/>
                  <a:uLnTx/>
                  <a:uFillTx/>
                  <a:latin typeface="Calibri"/>
                </a:rPr>
                <a:t>2</a:t>
              </a:r>
            </a:p>
          </p:txBody>
        </p:sp>
        <p:grpSp>
          <p:nvGrpSpPr>
            <p:cNvPr id="35" name="Group 34"/>
            <p:cNvGrpSpPr/>
            <p:nvPr/>
          </p:nvGrpSpPr>
          <p:grpSpPr>
            <a:xfrm>
              <a:off x="8258258" y="5589240"/>
              <a:ext cx="1942198" cy="707886"/>
              <a:chOff x="3788379" y="5589240"/>
              <a:chExt cx="1942198" cy="707886"/>
            </a:xfrm>
          </p:grpSpPr>
          <p:sp>
            <p:nvSpPr>
              <p:cNvPr id="39" name="Rectangle 38"/>
              <p:cNvSpPr/>
              <p:nvPr/>
            </p:nvSpPr>
            <p:spPr>
              <a:xfrm>
                <a:off x="4345915" y="5934716"/>
                <a:ext cx="854357" cy="353943"/>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 name="TextBox 39"/>
              <p:cNvSpPr txBox="1"/>
              <p:nvPr/>
            </p:nvSpPr>
            <p:spPr>
              <a:xfrm>
                <a:off x="3788379" y="5589240"/>
                <a:ext cx="194219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Heterostructure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white"/>
                    </a:solidFill>
                    <a:effectLst/>
                    <a:uLnTx/>
                    <a:uFillTx/>
                    <a:latin typeface="Calibri"/>
                  </a:rPr>
                  <a:t>Series B</a:t>
                </a:r>
                <a:endParaRPr kumimoji="0" lang="en-US" sz="2000" b="1" i="0" u="none" strike="noStrike" kern="0" cap="none" spc="0" normalizeH="0" baseline="-25000" noProof="0" dirty="0" smtClean="0">
                  <a:ln>
                    <a:noFill/>
                  </a:ln>
                  <a:solidFill>
                    <a:prstClr val="white"/>
                  </a:solidFill>
                  <a:effectLst/>
                  <a:uLnTx/>
                  <a:uFillTx/>
                  <a:latin typeface="Calibri"/>
                </a:endParaRPr>
              </a:p>
            </p:txBody>
          </p:sp>
        </p:grpSp>
        <p:sp>
          <p:nvSpPr>
            <p:cNvPr id="36" name="Rectangle 35"/>
            <p:cNvSpPr/>
            <p:nvPr/>
          </p:nvSpPr>
          <p:spPr>
            <a:xfrm>
              <a:off x="1563691" y="2251612"/>
              <a:ext cx="3312368" cy="4002635"/>
            </a:xfrm>
            <a:prstGeom prst="rect">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37" name="Straight Connector 36"/>
            <p:cNvCxnSpPr/>
            <p:nvPr/>
          </p:nvCxnSpPr>
          <p:spPr>
            <a:xfrm>
              <a:off x="1563691" y="4312666"/>
              <a:ext cx="3312368" cy="0"/>
            </a:xfrm>
            <a:prstGeom prst="line">
              <a:avLst/>
            </a:prstGeom>
            <a:noFill/>
            <a:ln w="25400" cap="flat" cmpd="sng" algn="ctr">
              <a:solidFill>
                <a:sysClr val="windowText" lastClr="000000"/>
              </a:solidFill>
              <a:prstDash val="solid"/>
            </a:ln>
            <a:effectLst/>
          </p:spPr>
        </p:cxnSp>
        <p:sp>
          <p:nvSpPr>
            <p:cNvPr id="38" name="Rectangle 37"/>
            <p:cNvSpPr/>
            <p:nvPr/>
          </p:nvSpPr>
          <p:spPr>
            <a:xfrm>
              <a:off x="3170043" y="2240137"/>
              <a:ext cx="1498424"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a:rPr>
                <a:t>X = S, Se or </a:t>
              </a:r>
              <a:r>
                <a:rPr kumimoji="0" lang="en-US" sz="1800" b="1" i="0" u="none" strike="noStrike" kern="0" cap="none" spc="0" normalizeH="0" baseline="0" noProof="0" dirty="0" err="1" smtClean="0">
                  <a:ln>
                    <a:noFill/>
                  </a:ln>
                  <a:solidFill>
                    <a:prstClr val="black"/>
                  </a:solidFill>
                  <a:effectLst/>
                  <a:uLnTx/>
                  <a:uFillTx/>
                  <a:latin typeface="Calibri"/>
                </a:rPr>
                <a:t>Te</a:t>
              </a:r>
              <a:endParaRPr kumimoji="0" lang="en-US" sz="1800" b="0" i="0" u="none" strike="noStrike" kern="0" cap="none" spc="0" normalizeH="0" baseline="0" noProof="0" dirty="0" smtClean="0">
                <a:ln>
                  <a:noFill/>
                </a:ln>
                <a:solidFill>
                  <a:prstClr val="black"/>
                </a:solidFill>
                <a:effectLst/>
                <a:uLnTx/>
                <a:uFillTx/>
                <a:latin typeface="Calibri"/>
              </a:endParaRPr>
            </a:p>
          </p:txBody>
        </p:sp>
      </p:grpSp>
    </p:spTree>
    <p:extLst>
      <p:ext uri="{BB962C8B-B14F-4D97-AF65-F5344CB8AC3E}">
        <p14:creationId xmlns:p14="http://schemas.microsoft.com/office/powerpoint/2010/main" val="7486265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Synthesis – Spin Coating</a:t>
            </a:r>
            <a:endParaRPr lang="en-US" dirty="0"/>
          </a:p>
        </p:txBody>
      </p:sp>
      <p:sp>
        <p:nvSpPr>
          <p:cNvPr id="4" name="TextBox 3"/>
          <p:cNvSpPr txBox="1"/>
          <p:nvPr/>
        </p:nvSpPr>
        <p:spPr>
          <a:xfrm>
            <a:off x="3299346" y="2667000"/>
            <a:ext cx="5867400" cy="2308324"/>
          </a:xfrm>
          <a:prstGeom prst="rect">
            <a:avLst/>
          </a:prstGeom>
          <a:noFill/>
        </p:spPr>
        <p:txBody>
          <a:bodyPr wrap="square" rtlCol="0">
            <a:spAutoFit/>
          </a:bodyPr>
          <a:lstStyle/>
          <a:p>
            <a:r>
              <a:rPr lang="en-US" sz="2400" dirty="0" smtClean="0"/>
              <a:t>Using the Spin Coater, we would spread a layer of PMMA over the substrate with the film on top. By doing this, we could then do a film transfer (next slide) to put our film on a different substrate such as glass for Optical Absorption Testing</a:t>
            </a:r>
            <a:endParaRPr lang="en-US" sz="2400"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338066" y="2073981"/>
            <a:ext cx="4155743" cy="3116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71017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Synthesis - KOH </a:t>
            </a:r>
            <a:r>
              <a:rPr lang="en-US" dirty="0"/>
              <a:t>Assisted Film </a:t>
            </a:r>
            <a:r>
              <a:rPr lang="en-US" dirty="0" smtClean="0"/>
              <a:t>Transfer</a:t>
            </a:r>
            <a:endParaRPr lang="en-US" dirty="0"/>
          </a:p>
        </p:txBody>
      </p:sp>
      <p:grpSp>
        <p:nvGrpSpPr>
          <p:cNvPr id="3" name="Group 2"/>
          <p:cNvGrpSpPr/>
          <p:nvPr/>
        </p:nvGrpSpPr>
        <p:grpSpPr>
          <a:xfrm>
            <a:off x="43898" y="1371600"/>
            <a:ext cx="5366302" cy="4572000"/>
            <a:chOff x="2348152" y="-3082"/>
            <a:chExt cx="4240072" cy="3504090"/>
          </a:xfrm>
        </p:grpSpPr>
        <p:pic>
          <p:nvPicPr>
            <p:cNvPr id="4" name="Picture 1"/>
            <p:cNvPicPr>
              <a:picLocks noChangeAspect="1" noChangeArrowheads="1"/>
            </p:cNvPicPr>
            <p:nvPr/>
          </p:nvPicPr>
          <p:blipFill>
            <a:blip r:embed="rId2" cstate="print"/>
            <a:srcRect t="10258" b="19943"/>
            <a:stretch>
              <a:fillRect/>
            </a:stretch>
          </p:blipFill>
          <p:spPr bwMode="auto">
            <a:xfrm>
              <a:off x="2411760" y="1988840"/>
              <a:ext cx="4176464" cy="1512168"/>
            </a:xfrm>
            <a:prstGeom prst="rect">
              <a:avLst/>
            </a:prstGeom>
            <a:noFill/>
            <a:ln w="9525">
              <a:noFill/>
              <a:miter lim="800000"/>
              <a:headEnd/>
              <a:tailEnd/>
            </a:ln>
          </p:spPr>
        </p:pic>
        <p:grpSp>
          <p:nvGrpSpPr>
            <p:cNvPr id="5" name="Group 8"/>
            <p:cNvGrpSpPr/>
            <p:nvPr/>
          </p:nvGrpSpPr>
          <p:grpSpPr>
            <a:xfrm>
              <a:off x="2411760" y="58015"/>
              <a:ext cx="4153520" cy="1872208"/>
              <a:chOff x="2411760" y="476672"/>
              <a:chExt cx="4153520" cy="1872208"/>
            </a:xfrm>
          </p:grpSpPr>
          <p:pic>
            <p:nvPicPr>
              <p:cNvPr id="10" name="Picture 2"/>
              <p:cNvPicPr>
                <a:picLocks noChangeAspect="1" noChangeArrowheads="1"/>
              </p:cNvPicPr>
              <p:nvPr/>
            </p:nvPicPr>
            <p:blipFill>
              <a:blip r:embed="rId3" cstate="print"/>
              <a:srcRect/>
              <a:stretch>
                <a:fillRect/>
              </a:stretch>
            </p:blipFill>
            <p:spPr bwMode="auto">
              <a:xfrm>
                <a:off x="2411760" y="476672"/>
                <a:ext cx="4153520" cy="1872208"/>
              </a:xfrm>
              <a:prstGeom prst="rect">
                <a:avLst/>
              </a:prstGeom>
              <a:noFill/>
              <a:ln w="9525">
                <a:noFill/>
                <a:miter lim="800000"/>
                <a:headEnd/>
                <a:tailEnd/>
              </a:ln>
            </p:spPr>
          </p:pic>
          <p:cxnSp>
            <p:nvCxnSpPr>
              <p:cNvPr id="11" name="Straight Arrow Connector 10"/>
              <p:cNvCxnSpPr/>
              <p:nvPr/>
            </p:nvCxnSpPr>
            <p:spPr>
              <a:xfrm flipV="1">
                <a:off x="5064939" y="1472909"/>
                <a:ext cx="360040" cy="144016"/>
              </a:xfrm>
              <a:prstGeom prst="straightConnector1">
                <a:avLst/>
              </a:prstGeom>
              <a:ln w="53975">
                <a:solidFill>
                  <a:srgbClr val="0610D4"/>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2379956" y="-3082"/>
              <a:ext cx="587020" cy="523220"/>
            </a:xfrm>
            <a:prstGeom prst="rect">
              <a:avLst/>
            </a:prstGeom>
            <a:noFill/>
          </p:spPr>
          <p:txBody>
            <a:bodyPr wrap="none" rtlCol="0">
              <a:spAutoFit/>
            </a:bodyPr>
            <a:lstStyle/>
            <a:p>
              <a:r>
                <a:rPr lang="en-US" sz="2800" b="1" dirty="0" smtClean="0">
                  <a:solidFill>
                    <a:schemeClr val="bg1"/>
                  </a:solidFill>
                </a:rPr>
                <a:t>(a)</a:t>
              </a:r>
              <a:endParaRPr lang="en-US" sz="2800" b="1" dirty="0">
                <a:solidFill>
                  <a:schemeClr val="bg1"/>
                </a:solidFill>
              </a:endParaRPr>
            </a:p>
          </p:txBody>
        </p:sp>
        <p:sp>
          <p:nvSpPr>
            <p:cNvPr id="7" name="TextBox 6"/>
            <p:cNvSpPr txBox="1"/>
            <p:nvPr/>
          </p:nvSpPr>
          <p:spPr>
            <a:xfrm>
              <a:off x="2348152" y="1914019"/>
              <a:ext cx="601447" cy="523220"/>
            </a:xfrm>
            <a:prstGeom prst="rect">
              <a:avLst/>
            </a:prstGeom>
            <a:noFill/>
          </p:spPr>
          <p:txBody>
            <a:bodyPr wrap="none" rtlCol="0">
              <a:spAutoFit/>
            </a:bodyPr>
            <a:lstStyle/>
            <a:p>
              <a:r>
                <a:rPr lang="en-US" sz="2800" b="1" dirty="0" smtClean="0"/>
                <a:t>(b)</a:t>
              </a:r>
              <a:endParaRPr lang="en-US" sz="2800" b="1" dirty="0"/>
            </a:p>
          </p:txBody>
        </p:sp>
        <p:cxnSp>
          <p:nvCxnSpPr>
            <p:cNvPr id="8" name="Straight Arrow Connector 7"/>
            <p:cNvCxnSpPr/>
            <p:nvPr/>
          </p:nvCxnSpPr>
          <p:spPr>
            <a:xfrm flipH="1">
              <a:off x="4283970" y="2492896"/>
              <a:ext cx="720078" cy="216024"/>
            </a:xfrm>
            <a:prstGeom prst="straightConnector1">
              <a:avLst/>
            </a:prstGeom>
            <a:ln w="53975">
              <a:solidFill>
                <a:srgbClr val="0610D4"/>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638971" y="2289646"/>
              <a:ext cx="1805237" cy="923330"/>
            </a:xfrm>
            <a:prstGeom prst="rect">
              <a:avLst/>
            </a:prstGeom>
            <a:noFill/>
          </p:spPr>
          <p:txBody>
            <a:bodyPr wrap="square" rtlCol="0">
              <a:spAutoFit/>
            </a:bodyPr>
            <a:lstStyle/>
            <a:p>
              <a:pPr algn="ctr"/>
              <a:r>
                <a:rPr lang="en-US" b="1" dirty="0" smtClean="0"/>
                <a:t>TMD film</a:t>
              </a:r>
            </a:p>
            <a:p>
              <a:pPr algn="ctr"/>
              <a:r>
                <a:rPr lang="en-US" b="1" dirty="0" smtClean="0"/>
                <a:t>transferred to</a:t>
              </a:r>
            </a:p>
            <a:p>
              <a:pPr algn="ctr"/>
              <a:r>
                <a:rPr lang="en-US" b="1" dirty="0" smtClean="0"/>
                <a:t> a glass substrate </a:t>
              </a:r>
              <a:endParaRPr lang="en-US" b="1" dirty="0"/>
            </a:p>
          </p:txBody>
        </p:sp>
      </p:grpSp>
      <p:sp>
        <p:nvSpPr>
          <p:cNvPr id="12" name="TextBox 11"/>
          <p:cNvSpPr txBox="1"/>
          <p:nvPr/>
        </p:nvSpPr>
        <p:spPr>
          <a:xfrm>
            <a:off x="5728855" y="2308867"/>
            <a:ext cx="3200400" cy="2246769"/>
          </a:xfrm>
          <a:prstGeom prst="rect">
            <a:avLst/>
          </a:prstGeom>
          <a:noFill/>
        </p:spPr>
        <p:txBody>
          <a:bodyPr wrap="square" rtlCol="0">
            <a:spAutoFit/>
          </a:bodyPr>
          <a:lstStyle/>
          <a:p>
            <a:r>
              <a:rPr lang="en-US" sz="2800" dirty="0" smtClean="0"/>
              <a:t>Using KOH, we could remove the film with little to no damage to a different substrate.</a:t>
            </a:r>
            <a:endParaRPr lang="en-US" sz="2800" dirty="0"/>
          </a:p>
        </p:txBody>
      </p:sp>
    </p:spTree>
    <p:extLst>
      <p:ext uri="{BB962C8B-B14F-4D97-AF65-F5344CB8AC3E}">
        <p14:creationId xmlns:p14="http://schemas.microsoft.com/office/powerpoint/2010/main" val="12252349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Synthesis – Different Processes</a:t>
            </a:r>
          </a:p>
        </p:txBody>
      </p:sp>
      <p:sp>
        <p:nvSpPr>
          <p:cNvPr id="3" name="Content Placeholder 2"/>
          <p:cNvSpPr txBox="1">
            <a:spLocks/>
          </p:cNvSpPr>
          <p:nvPr/>
        </p:nvSpPr>
        <p:spPr>
          <a:xfrm>
            <a:off x="0" y="1828800"/>
            <a:ext cx="9144000" cy="4206240"/>
          </a:xfrm>
          <a:prstGeom prst="rect">
            <a:avLst/>
          </a:prstGeom>
        </p:spPr>
        <p:txBody>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r>
              <a:rPr lang="en-US" sz="2200" b="1" u="sng" dirty="0" smtClean="0"/>
              <a:t>Series C </a:t>
            </a:r>
            <a:r>
              <a:rPr lang="en-US" sz="2200" dirty="0" smtClean="0"/>
              <a:t>(substrates-SiO2/Si, Si &lt;111&gt;, Sapphire)</a:t>
            </a:r>
          </a:p>
          <a:p>
            <a:pPr marL="914400" lvl="1" indent="-457200">
              <a:buFont typeface="+mj-lt"/>
              <a:buAutoNum type="arabicPeriod"/>
            </a:pPr>
            <a:r>
              <a:rPr lang="en-US" sz="2200" dirty="0" smtClean="0"/>
              <a:t>Thermal evaporation of 1 to 4 layer amorphous MoO3 (at 10</a:t>
            </a:r>
            <a:r>
              <a:rPr lang="en-US" sz="2200" baseline="30000" dirty="0" smtClean="0"/>
              <a:t>-5</a:t>
            </a:r>
            <a:r>
              <a:rPr lang="en-US" sz="2200" dirty="0" smtClean="0"/>
              <a:t> </a:t>
            </a:r>
            <a:r>
              <a:rPr lang="en-US" sz="2200" dirty="0" err="1" smtClean="0"/>
              <a:t>Torr</a:t>
            </a:r>
            <a:r>
              <a:rPr lang="en-US" sz="2200" dirty="0" smtClean="0"/>
              <a:t>) onto substrate.</a:t>
            </a:r>
          </a:p>
          <a:p>
            <a:pPr marL="914400" lvl="1" indent="-457200">
              <a:buFont typeface="+mj-lt"/>
              <a:buAutoNum type="arabicPeriod"/>
            </a:pPr>
            <a:r>
              <a:rPr lang="en-US" sz="2200" dirty="0" smtClean="0"/>
              <a:t>Thermal evaporation of 1 to 4 layer amorphous WO3 (at 10</a:t>
            </a:r>
            <a:r>
              <a:rPr lang="en-US" sz="2200" baseline="30000" dirty="0" smtClean="0"/>
              <a:t>-5</a:t>
            </a:r>
            <a:r>
              <a:rPr lang="en-US" sz="2200" dirty="0" smtClean="0"/>
              <a:t> </a:t>
            </a:r>
            <a:r>
              <a:rPr lang="en-US" sz="2200" dirty="0" err="1" smtClean="0"/>
              <a:t>Torr</a:t>
            </a:r>
            <a:r>
              <a:rPr lang="en-US" sz="2200" dirty="0" smtClean="0"/>
              <a:t>) onto another substrate. </a:t>
            </a:r>
          </a:p>
          <a:p>
            <a:pPr marL="914400" lvl="1" indent="-457200">
              <a:buFont typeface="+mj-lt"/>
              <a:buAutoNum type="arabicPeriod"/>
            </a:pPr>
            <a:r>
              <a:rPr lang="en-US" sz="2200" dirty="0" smtClean="0"/>
              <a:t>Sulfurization, </a:t>
            </a:r>
            <a:r>
              <a:rPr lang="en-US" sz="2200" dirty="0" err="1" smtClean="0"/>
              <a:t>Selenization</a:t>
            </a:r>
            <a:r>
              <a:rPr lang="en-US" sz="2200" dirty="0" smtClean="0"/>
              <a:t>, or </a:t>
            </a:r>
            <a:r>
              <a:rPr lang="en-US" sz="2200" dirty="0" err="1" smtClean="0"/>
              <a:t>Tellurization</a:t>
            </a:r>
            <a:r>
              <a:rPr lang="en-US" sz="2200" dirty="0" smtClean="0"/>
              <a:t> in three zone quartz tube furnace of each sample</a:t>
            </a:r>
          </a:p>
          <a:p>
            <a:pPr marL="914400" lvl="1" indent="-457200">
              <a:buFont typeface="+mj-lt"/>
              <a:buAutoNum type="arabicPeriod"/>
            </a:pPr>
            <a:r>
              <a:rPr lang="en-US" sz="2200" dirty="0" smtClean="0"/>
              <a:t>Transfer one film and place that sample on top of the other sample</a:t>
            </a:r>
          </a:p>
        </p:txBody>
      </p:sp>
    </p:spTree>
    <p:extLst>
      <p:ext uri="{BB962C8B-B14F-4D97-AF65-F5344CB8AC3E}">
        <p14:creationId xmlns:p14="http://schemas.microsoft.com/office/powerpoint/2010/main" val="587227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Synthesis – Different Processes</a:t>
            </a:r>
            <a:endParaRPr lang="en-US" dirty="0"/>
          </a:p>
        </p:txBody>
      </p:sp>
      <p:grpSp>
        <p:nvGrpSpPr>
          <p:cNvPr id="3" name="Group 2"/>
          <p:cNvGrpSpPr/>
          <p:nvPr/>
        </p:nvGrpSpPr>
        <p:grpSpPr>
          <a:xfrm>
            <a:off x="0" y="1231598"/>
            <a:ext cx="9039869" cy="5579252"/>
            <a:chOff x="636894" y="-36972"/>
            <a:chExt cx="11705884" cy="6852187"/>
          </a:xfrm>
        </p:grpSpPr>
        <p:sp>
          <p:nvSpPr>
            <p:cNvPr id="4" name="TextBox 3"/>
            <p:cNvSpPr txBox="1"/>
            <p:nvPr/>
          </p:nvSpPr>
          <p:spPr>
            <a:xfrm>
              <a:off x="3279576" y="-36971"/>
              <a:ext cx="3862671" cy="7078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(1) TMD1, after thermal evaporation and Chalcogenization</a:t>
              </a:r>
              <a:endParaRPr kumimoji="0" lang="en-US" sz="2000" b="1" i="0" u="none" strike="noStrike" kern="0" cap="none" spc="0" normalizeH="0" baseline="-25000" noProof="0" dirty="0" smtClean="0">
                <a:ln>
                  <a:noFill/>
                </a:ln>
                <a:solidFill>
                  <a:prstClr val="black"/>
                </a:solidFill>
                <a:effectLst/>
                <a:uLnTx/>
                <a:uFillTx/>
                <a:latin typeface="Calibri"/>
              </a:endParaRPr>
            </a:p>
          </p:txBody>
        </p:sp>
        <p:grpSp>
          <p:nvGrpSpPr>
            <p:cNvPr id="5" name="Group 4"/>
            <p:cNvGrpSpPr/>
            <p:nvPr/>
          </p:nvGrpSpPr>
          <p:grpSpPr>
            <a:xfrm>
              <a:off x="4415282" y="4838457"/>
              <a:ext cx="3312368" cy="1976758"/>
              <a:chOff x="4415282" y="4838457"/>
              <a:chExt cx="3312368" cy="1976758"/>
            </a:xfrm>
          </p:grpSpPr>
          <p:sp>
            <p:nvSpPr>
              <p:cNvPr id="42" name="TextBox 41"/>
              <p:cNvSpPr txBox="1"/>
              <p:nvPr/>
            </p:nvSpPr>
            <p:spPr>
              <a:xfrm>
                <a:off x="4478824" y="5084653"/>
                <a:ext cx="1024639" cy="400110"/>
              </a:xfrm>
              <a:prstGeom prst="rect">
                <a:avLst/>
              </a:prstGeom>
              <a:solidFill>
                <a:sysClr val="window" lastClr="FFFFFF">
                  <a:lumMod val="50000"/>
                </a:sysClr>
              </a:solidFill>
              <a:effectLst>
                <a:outerShdw blurRad="330200" dist="50800" dir="5400000" sx="81000" sy="81000" algn="ctr" rotWithShape="0">
                  <a:srgbClr val="000000"/>
                </a:outerShdw>
              </a:effectLst>
            </p:spPr>
            <p:txBody>
              <a:bodyPr wrap="none" rtlCol="0">
                <a:spAutoFit/>
              </a:bodyPr>
              <a:lstStyle>
                <a:defPPr>
                  <a:defRPr lang="en-US"/>
                </a:defPPr>
                <a:lvl1pPr>
                  <a:defRPr sz="2000" b="1">
                    <a:solidFill>
                      <a:schemeClr val="bg1"/>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a:rPr>
                  <a:t>Series C</a:t>
                </a:r>
              </a:p>
            </p:txBody>
          </p:sp>
          <p:sp>
            <p:nvSpPr>
              <p:cNvPr id="43" name="TextBox 42"/>
              <p:cNvSpPr txBox="1"/>
              <p:nvPr/>
            </p:nvSpPr>
            <p:spPr>
              <a:xfrm>
                <a:off x="5652081" y="6357661"/>
                <a:ext cx="82747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TMD2</a:t>
                </a:r>
                <a:endParaRPr kumimoji="0" lang="en-US" sz="2000" b="1" i="0" u="none" strike="noStrike" kern="0" cap="none" spc="0" normalizeH="0" baseline="-25000" noProof="0" dirty="0" smtClean="0">
                  <a:ln>
                    <a:noFill/>
                  </a:ln>
                  <a:solidFill>
                    <a:prstClr val="black"/>
                  </a:solidFill>
                  <a:effectLst/>
                  <a:uLnTx/>
                  <a:uFillTx/>
                  <a:latin typeface="Calibri"/>
                </a:endParaRPr>
              </a:p>
            </p:txBody>
          </p:sp>
          <p:sp>
            <p:nvSpPr>
              <p:cNvPr id="44" name="TextBox 43"/>
              <p:cNvSpPr txBox="1"/>
              <p:nvPr/>
            </p:nvSpPr>
            <p:spPr>
              <a:xfrm>
                <a:off x="5682762" y="5214000"/>
                <a:ext cx="827471" cy="400110"/>
              </a:xfrm>
              <a:prstGeom prst="rect">
                <a:avLst/>
              </a:prstGeom>
              <a:noFill/>
            </p:spPr>
            <p:txBody>
              <a:bodyPr wrap="none" rtlCol="0">
                <a:spAutoFit/>
              </a:bodyPr>
              <a:lstStyle>
                <a:defPPr>
                  <a:defRPr lang="en-US"/>
                </a:defPPr>
                <a:lvl1pPr>
                  <a:defRPr sz="2000" b="1">
                    <a:solidFill>
                      <a:srgbClr val="C00000"/>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latin typeface="Calibri"/>
                  </a:rPr>
                  <a:t>TMD1</a:t>
                </a:r>
                <a:endParaRPr kumimoji="0" lang="en-US" sz="2000" b="1" i="0" u="none" strike="noStrike" kern="0" cap="none" spc="0" normalizeH="0" baseline="-25000" noProof="0" dirty="0">
                  <a:ln>
                    <a:noFill/>
                  </a:ln>
                  <a:solidFill>
                    <a:srgbClr val="C00000"/>
                  </a:solidFill>
                  <a:effectLst/>
                  <a:uLnTx/>
                  <a:uFillTx/>
                  <a:latin typeface="Calibri"/>
                </a:endParaRPr>
              </a:p>
            </p:txBody>
          </p:sp>
          <p:sp>
            <p:nvSpPr>
              <p:cNvPr id="45" name="Rectangle 44"/>
              <p:cNvSpPr/>
              <p:nvPr/>
            </p:nvSpPr>
            <p:spPr>
              <a:xfrm>
                <a:off x="4415282" y="4838457"/>
                <a:ext cx="3312368" cy="1976758"/>
              </a:xfrm>
              <a:prstGeom prst="rect">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46" name="Group 45"/>
              <p:cNvGrpSpPr/>
              <p:nvPr/>
            </p:nvGrpSpPr>
            <p:grpSpPr>
              <a:xfrm>
                <a:off x="4509115" y="5566032"/>
                <a:ext cx="3149930" cy="806170"/>
                <a:chOff x="4509115" y="5566032"/>
                <a:chExt cx="3149930" cy="806170"/>
              </a:xfrm>
            </p:grpSpPr>
            <p:sp>
              <p:nvSpPr>
                <p:cNvPr id="47" name="Rectangle 46"/>
                <p:cNvSpPr/>
                <p:nvPr/>
              </p:nvSpPr>
              <p:spPr>
                <a:xfrm>
                  <a:off x="6569071" y="5969011"/>
                  <a:ext cx="1089973" cy="402349"/>
                </a:xfrm>
                <a:prstGeom prst="rect">
                  <a:avLst/>
                </a:prstGeom>
                <a:solidFill>
                  <a:srgbClr val="1F497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 name="Rectangle 47"/>
                <p:cNvSpPr/>
                <p:nvPr/>
              </p:nvSpPr>
              <p:spPr>
                <a:xfrm>
                  <a:off x="4509115" y="5966992"/>
                  <a:ext cx="1038462" cy="402349"/>
                </a:xfrm>
                <a:prstGeom prst="rect">
                  <a:avLst/>
                </a:prstGeom>
                <a:solidFill>
                  <a:srgbClr val="1F497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 name="Rectangle 48"/>
                <p:cNvSpPr/>
                <p:nvPr/>
              </p:nvSpPr>
              <p:spPr>
                <a:xfrm>
                  <a:off x="6576824" y="5566032"/>
                  <a:ext cx="1082221" cy="402349"/>
                </a:xfrm>
                <a:prstGeom prst="rect">
                  <a:avLst/>
                </a:prstGeom>
                <a:solidFill>
                  <a:srgbClr val="C0504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 name="Rectangle 49"/>
                <p:cNvSpPr/>
                <p:nvPr/>
              </p:nvSpPr>
              <p:spPr>
                <a:xfrm>
                  <a:off x="5531156" y="5567504"/>
                  <a:ext cx="1052920" cy="402349"/>
                </a:xfrm>
                <a:prstGeom prst="rect">
                  <a:avLst/>
                </a:prstGeom>
                <a:solidFill>
                  <a:srgbClr val="C0504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 name="Can 50"/>
                <p:cNvSpPr/>
                <p:nvPr/>
              </p:nvSpPr>
              <p:spPr>
                <a:xfrm rot="12845018">
                  <a:off x="6560039" y="582052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 name="Can 51"/>
                <p:cNvSpPr/>
                <p:nvPr/>
              </p:nvSpPr>
              <p:spPr>
                <a:xfrm rot="19534911">
                  <a:off x="6558004" y="5652442"/>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 name="Can 52"/>
                <p:cNvSpPr/>
                <p:nvPr/>
              </p:nvSpPr>
              <p:spPr>
                <a:xfrm rot="3148723">
                  <a:off x="7363973" y="5698105"/>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4" name="Can 53"/>
                <p:cNvSpPr/>
                <p:nvPr/>
              </p:nvSpPr>
              <p:spPr>
                <a:xfrm rot="3147936">
                  <a:off x="7406883" y="5664306"/>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5" name="Can 54"/>
                <p:cNvSpPr/>
                <p:nvPr/>
              </p:nvSpPr>
              <p:spPr>
                <a:xfrm rot="7731231">
                  <a:off x="7366278" y="5782602"/>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6" name="Can 55"/>
                <p:cNvSpPr/>
                <p:nvPr/>
              </p:nvSpPr>
              <p:spPr>
                <a:xfrm rot="7730444">
                  <a:off x="7410442" y="5817745"/>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7" name="Can 56"/>
                <p:cNvSpPr/>
                <p:nvPr/>
              </p:nvSpPr>
              <p:spPr>
                <a:xfrm rot="12845805">
                  <a:off x="7286053" y="5789301"/>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8" name="Can 57"/>
                <p:cNvSpPr/>
                <p:nvPr/>
              </p:nvSpPr>
              <p:spPr>
                <a:xfrm rot="12845018">
                  <a:off x="7259799" y="5828094"/>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 name="Can 58"/>
                <p:cNvSpPr/>
                <p:nvPr/>
              </p:nvSpPr>
              <p:spPr>
                <a:xfrm rot="19535698">
                  <a:off x="7284237" y="5698654"/>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0" name="Can 59"/>
                <p:cNvSpPr/>
                <p:nvPr/>
              </p:nvSpPr>
              <p:spPr>
                <a:xfrm rot="19534911">
                  <a:off x="7257764" y="566000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 name="Oval 60"/>
                <p:cNvSpPr/>
                <p:nvPr/>
              </p:nvSpPr>
              <p:spPr>
                <a:xfrm>
                  <a:off x="7281378" y="5728335"/>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2" name="Oval 61"/>
                <p:cNvSpPr/>
                <p:nvPr/>
              </p:nvSpPr>
              <p:spPr>
                <a:xfrm>
                  <a:off x="7410273" y="5613292"/>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3" name="Oval 62"/>
                <p:cNvSpPr/>
                <p:nvPr/>
              </p:nvSpPr>
              <p:spPr>
                <a:xfrm>
                  <a:off x="7411430" y="5855110"/>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4" name="Can 63"/>
                <p:cNvSpPr/>
                <p:nvPr/>
              </p:nvSpPr>
              <p:spPr>
                <a:xfrm rot="3148723">
                  <a:off x="7135378" y="5693419"/>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5" name="Can 64"/>
                <p:cNvSpPr/>
                <p:nvPr/>
              </p:nvSpPr>
              <p:spPr>
                <a:xfrm rot="3147936">
                  <a:off x="7178288" y="5659620"/>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6" name="Can 65"/>
                <p:cNvSpPr/>
                <p:nvPr/>
              </p:nvSpPr>
              <p:spPr>
                <a:xfrm rot="7731231">
                  <a:off x="7137682" y="5777915"/>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7" name="Can 66"/>
                <p:cNvSpPr/>
                <p:nvPr/>
              </p:nvSpPr>
              <p:spPr>
                <a:xfrm rot="7730444">
                  <a:off x="7181847" y="581305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8" name="Can 67"/>
                <p:cNvSpPr/>
                <p:nvPr/>
              </p:nvSpPr>
              <p:spPr>
                <a:xfrm rot="12845805">
                  <a:off x="7057458" y="5784615"/>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9" name="Can 68"/>
                <p:cNvSpPr/>
                <p:nvPr/>
              </p:nvSpPr>
              <p:spPr>
                <a:xfrm rot="12845018">
                  <a:off x="7031204" y="582340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0" name="Can 69"/>
                <p:cNvSpPr/>
                <p:nvPr/>
              </p:nvSpPr>
              <p:spPr>
                <a:xfrm rot="19535698">
                  <a:off x="7055642" y="5693968"/>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1" name="Can 70"/>
                <p:cNvSpPr/>
                <p:nvPr/>
              </p:nvSpPr>
              <p:spPr>
                <a:xfrm rot="19534911">
                  <a:off x="7029168" y="565532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2" name="Oval 71"/>
                <p:cNvSpPr/>
                <p:nvPr/>
              </p:nvSpPr>
              <p:spPr>
                <a:xfrm>
                  <a:off x="7052782" y="5723648"/>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3" name="Oval 72"/>
                <p:cNvSpPr/>
                <p:nvPr/>
              </p:nvSpPr>
              <p:spPr>
                <a:xfrm>
                  <a:off x="7181678" y="5608606"/>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4" name="Oval 73"/>
                <p:cNvSpPr/>
                <p:nvPr/>
              </p:nvSpPr>
              <p:spPr>
                <a:xfrm>
                  <a:off x="7182834" y="5850423"/>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5" name="Can 74"/>
                <p:cNvSpPr/>
                <p:nvPr/>
              </p:nvSpPr>
              <p:spPr>
                <a:xfrm rot="3148723">
                  <a:off x="6907505" y="5699746"/>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6" name="Can 75"/>
                <p:cNvSpPr/>
                <p:nvPr/>
              </p:nvSpPr>
              <p:spPr>
                <a:xfrm rot="3147936">
                  <a:off x="6950414" y="566594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7" name="Can 76"/>
                <p:cNvSpPr/>
                <p:nvPr/>
              </p:nvSpPr>
              <p:spPr>
                <a:xfrm rot="7731231">
                  <a:off x="6909809" y="5784243"/>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8" name="Can 77"/>
                <p:cNvSpPr/>
                <p:nvPr/>
              </p:nvSpPr>
              <p:spPr>
                <a:xfrm rot="7730444">
                  <a:off x="6953973" y="5819385"/>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9" name="Can 78"/>
                <p:cNvSpPr/>
                <p:nvPr/>
              </p:nvSpPr>
              <p:spPr>
                <a:xfrm rot="3148723">
                  <a:off x="6673028" y="5699181"/>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0" name="Can 79"/>
                <p:cNvSpPr/>
                <p:nvPr/>
              </p:nvSpPr>
              <p:spPr>
                <a:xfrm rot="3147936">
                  <a:off x="6715938" y="5665382"/>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1" name="Can 80"/>
                <p:cNvSpPr/>
                <p:nvPr/>
              </p:nvSpPr>
              <p:spPr>
                <a:xfrm rot="7731231">
                  <a:off x="6675332" y="5783678"/>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2" name="Can 81"/>
                <p:cNvSpPr/>
                <p:nvPr/>
              </p:nvSpPr>
              <p:spPr>
                <a:xfrm rot="7730444">
                  <a:off x="6719497" y="5818820"/>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3" name="Can 82"/>
                <p:cNvSpPr/>
                <p:nvPr/>
              </p:nvSpPr>
              <p:spPr>
                <a:xfrm rot="12845805">
                  <a:off x="6822981" y="5784050"/>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4" name="Can 83"/>
                <p:cNvSpPr/>
                <p:nvPr/>
              </p:nvSpPr>
              <p:spPr>
                <a:xfrm rot="12845018">
                  <a:off x="6796727" y="582284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5" name="Can 84"/>
                <p:cNvSpPr/>
                <p:nvPr/>
              </p:nvSpPr>
              <p:spPr>
                <a:xfrm rot="19535698">
                  <a:off x="6821165" y="5693403"/>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6" name="Can 85"/>
                <p:cNvSpPr/>
                <p:nvPr/>
              </p:nvSpPr>
              <p:spPr>
                <a:xfrm rot="19534911">
                  <a:off x="6794692" y="565475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7" name="Can 86"/>
                <p:cNvSpPr/>
                <p:nvPr/>
              </p:nvSpPr>
              <p:spPr>
                <a:xfrm rot="12845805">
                  <a:off x="6586294" y="5781734"/>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8" name="Can 87"/>
                <p:cNvSpPr/>
                <p:nvPr/>
              </p:nvSpPr>
              <p:spPr>
                <a:xfrm rot="19535698">
                  <a:off x="6584477" y="5691087"/>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9" name="Oval 88"/>
                <p:cNvSpPr/>
                <p:nvPr/>
              </p:nvSpPr>
              <p:spPr>
                <a:xfrm>
                  <a:off x="6734695" y="5604325"/>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0" name="Oval 89"/>
                <p:cNvSpPr/>
                <p:nvPr/>
              </p:nvSpPr>
              <p:spPr>
                <a:xfrm>
                  <a:off x="6735851" y="5846143"/>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1" name="Oval 90"/>
                <p:cNvSpPr/>
                <p:nvPr/>
              </p:nvSpPr>
              <p:spPr>
                <a:xfrm>
                  <a:off x="6971075" y="5605285"/>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2" name="Oval 91"/>
                <p:cNvSpPr/>
                <p:nvPr/>
              </p:nvSpPr>
              <p:spPr>
                <a:xfrm>
                  <a:off x="6972231" y="5847103"/>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3" name="Oval 92"/>
                <p:cNvSpPr/>
                <p:nvPr/>
              </p:nvSpPr>
              <p:spPr>
                <a:xfrm>
                  <a:off x="6582287" y="5722359"/>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4" name="Oval 93"/>
                <p:cNvSpPr/>
                <p:nvPr/>
              </p:nvSpPr>
              <p:spPr>
                <a:xfrm>
                  <a:off x="6816402" y="5722688"/>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5" name="Rectangle 94"/>
                <p:cNvSpPr/>
                <p:nvPr/>
              </p:nvSpPr>
              <p:spPr>
                <a:xfrm>
                  <a:off x="4524504" y="5569296"/>
                  <a:ext cx="1016516" cy="402349"/>
                </a:xfrm>
                <a:prstGeom prst="rect">
                  <a:avLst/>
                </a:prstGeom>
                <a:solidFill>
                  <a:srgbClr val="C0504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6" name="Rectangle 95"/>
                <p:cNvSpPr/>
                <p:nvPr/>
              </p:nvSpPr>
              <p:spPr>
                <a:xfrm>
                  <a:off x="5533833" y="5969853"/>
                  <a:ext cx="1038462" cy="402349"/>
                </a:xfrm>
                <a:prstGeom prst="rect">
                  <a:avLst/>
                </a:prstGeom>
                <a:solidFill>
                  <a:srgbClr val="1F497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7" name="Can 96"/>
                <p:cNvSpPr/>
                <p:nvPr/>
              </p:nvSpPr>
              <p:spPr>
                <a:xfrm rot="3148723">
                  <a:off x="6576047" y="6079220"/>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8" name="Can 97"/>
                <p:cNvSpPr/>
                <p:nvPr/>
              </p:nvSpPr>
              <p:spPr>
                <a:xfrm rot="7731231">
                  <a:off x="6578351" y="6163717"/>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9" name="Can 98"/>
                <p:cNvSpPr/>
                <p:nvPr/>
              </p:nvSpPr>
              <p:spPr>
                <a:xfrm rot="12845805">
                  <a:off x="6490742" y="6165226"/>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0" name="Can 99"/>
                <p:cNvSpPr/>
                <p:nvPr/>
              </p:nvSpPr>
              <p:spPr>
                <a:xfrm rot="12845018">
                  <a:off x="6464487" y="620401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1" name="Can 100"/>
                <p:cNvSpPr/>
                <p:nvPr/>
              </p:nvSpPr>
              <p:spPr>
                <a:xfrm rot="19535698">
                  <a:off x="6488925" y="6074578"/>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2" name="Can 101"/>
                <p:cNvSpPr/>
                <p:nvPr/>
              </p:nvSpPr>
              <p:spPr>
                <a:xfrm rot="19534911">
                  <a:off x="6462453" y="6035934"/>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3" name="Oval 102"/>
                <p:cNvSpPr/>
                <p:nvPr/>
              </p:nvSpPr>
              <p:spPr>
                <a:xfrm>
                  <a:off x="6485179" y="6106692"/>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4" name="Can 103"/>
                <p:cNvSpPr/>
                <p:nvPr/>
              </p:nvSpPr>
              <p:spPr>
                <a:xfrm rot="3147936">
                  <a:off x="5453740" y="6046292"/>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5" name="Can 104"/>
                <p:cNvSpPr/>
                <p:nvPr/>
              </p:nvSpPr>
              <p:spPr>
                <a:xfrm rot="7730444">
                  <a:off x="5457300" y="6199731"/>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6" name="Can 105"/>
                <p:cNvSpPr/>
                <p:nvPr/>
              </p:nvSpPr>
              <p:spPr>
                <a:xfrm rot="3148723">
                  <a:off x="6341045" y="6085567"/>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7" name="Can 106"/>
                <p:cNvSpPr/>
                <p:nvPr/>
              </p:nvSpPr>
              <p:spPr>
                <a:xfrm rot="3147936">
                  <a:off x="6383954" y="605176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8" name="Can 107"/>
                <p:cNvSpPr/>
                <p:nvPr/>
              </p:nvSpPr>
              <p:spPr>
                <a:xfrm rot="7731231">
                  <a:off x="6343349" y="6170063"/>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9" name="Can 108"/>
                <p:cNvSpPr/>
                <p:nvPr/>
              </p:nvSpPr>
              <p:spPr>
                <a:xfrm rot="7730444">
                  <a:off x="6387513" y="6205206"/>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0" name="Can 109"/>
                <p:cNvSpPr/>
                <p:nvPr/>
              </p:nvSpPr>
              <p:spPr>
                <a:xfrm rot="3148723">
                  <a:off x="5877021" y="6081316"/>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1" name="Can 110"/>
                <p:cNvSpPr/>
                <p:nvPr/>
              </p:nvSpPr>
              <p:spPr>
                <a:xfrm rot="3147936">
                  <a:off x="5919930" y="604751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2" name="Can 111"/>
                <p:cNvSpPr/>
                <p:nvPr/>
              </p:nvSpPr>
              <p:spPr>
                <a:xfrm rot="7731231">
                  <a:off x="5879325" y="6165813"/>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3" name="Can 112"/>
                <p:cNvSpPr/>
                <p:nvPr/>
              </p:nvSpPr>
              <p:spPr>
                <a:xfrm rot="7730444">
                  <a:off x="5923490" y="6200956"/>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4" name="Can 113"/>
                <p:cNvSpPr/>
                <p:nvPr/>
              </p:nvSpPr>
              <p:spPr>
                <a:xfrm rot="3148723">
                  <a:off x="5642863" y="6079968"/>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5" name="Can 114"/>
                <p:cNvSpPr/>
                <p:nvPr/>
              </p:nvSpPr>
              <p:spPr>
                <a:xfrm rot="3147936">
                  <a:off x="5685772" y="604616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6" name="Can 115"/>
                <p:cNvSpPr/>
                <p:nvPr/>
              </p:nvSpPr>
              <p:spPr>
                <a:xfrm rot="7731231">
                  <a:off x="5645167" y="6164465"/>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7" name="Can 116"/>
                <p:cNvSpPr/>
                <p:nvPr/>
              </p:nvSpPr>
              <p:spPr>
                <a:xfrm rot="7730444">
                  <a:off x="5689331" y="619960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8" name="Can 117"/>
                <p:cNvSpPr/>
                <p:nvPr/>
              </p:nvSpPr>
              <p:spPr>
                <a:xfrm rot="3148723">
                  <a:off x="6112705" y="6081889"/>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9" name="Can 118"/>
                <p:cNvSpPr/>
                <p:nvPr/>
              </p:nvSpPr>
              <p:spPr>
                <a:xfrm rot="3147936">
                  <a:off x="6155614" y="6048090"/>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0" name="Can 119"/>
                <p:cNvSpPr/>
                <p:nvPr/>
              </p:nvSpPr>
              <p:spPr>
                <a:xfrm rot="7731231">
                  <a:off x="6115009" y="6166386"/>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1" name="Can 120"/>
                <p:cNvSpPr/>
                <p:nvPr/>
              </p:nvSpPr>
              <p:spPr>
                <a:xfrm rot="7730444">
                  <a:off x="6159173" y="620152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2" name="Can 121"/>
                <p:cNvSpPr/>
                <p:nvPr/>
              </p:nvSpPr>
              <p:spPr>
                <a:xfrm rot="12845805">
                  <a:off x="5793284" y="6167566"/>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3" name="Can 122"/>
                <p:cNvSpPr/>
                <p:nvPr/>
              </p:nvSpPr>
              <p:spPr>
                <a:xfrm rot="12845018">
                  <a:off x="5767030" y="620635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4" name="Can 123"/>
                <p:cNvSpPr/>
                <p:nvPr/>
              </p:nvSpPr>
              <p:spPr>
                <a:xfrm rot="19535698">
                  <a:off x="5791467" y="6076918"/>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5" name="Can 124"/>
                <p:cNvSpPr/>
                <p:nvPr/>
              </p:nvSpPr>
              <p:spPr>
                <a:xfrm rot="19534911">
                  <a:off x="5764995" y="6038274"/>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6" name="Can 125"/>
                <p:cNvSpPr/>
                <p:nvPr/>
              </p:nvSpPr>
              <p:spPr>
                <a:xfrm rot="12845805">
                  <a:off x="6027399" y="6167894"/>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7" name="Can 126"/>
                <p:cNvSpPr/>
                <p:nvPr/>
              </p:nvSpPr>
              <p:spPr>
                <a:xfrm rot="12845018">
                  <a:off x="6001145" y="620668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8" name="Can 127"/>
                <p:cNvSpPr/>
                <p:nvPr/>
              </p:nvSpPr>
              <p:spPr>
                <a:xfrm rot="19535698">
                  <a:off x="6025583" y="6077247"/>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9" name="Can 128"/>
                <p:cNvSpPr/>
                <p:nvPr/>
              </p:nvSpPr>
              <p:spPr>
                <a:xfrm rot="19534911">
                  <a:off x="5999110" y="603860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0" name="Can 129"/>
                <p:cNvSpPr/>
                <p:nvPr/>
              </p:nvSpPr>
              <p:spPr>
                <a:xfrm rot="12845805">
                  <a:off x="6263779" y="6168855"/>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1" name="Can 130"/>
                <p:cNvSpPr/>
                <p:nvPr/>
              </p:nvSpPr>
              <p:spPr>
                <a:xfrm rot="12845018">
                  <a:off x="6237525" y="620764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2" name="Can 131"/>
                <p:cNvSpPr/>
                <p:nvPr/>
              </p:nvSpPr>
              <p:spPr>
                <a:xfrm rot="19535698">
                  <a:off x="6261963" y="6078207"/>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3" name="Can 132"/>
                <p:cNvSpPr/>
                <p:nvPr/>
              </p:nvSpPr>
              <p:spPr>
                <a:xfrm rot="19534911">
                  <a:off x="6235490" y="603956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4" name="Can 133"/>
                <p:cNvSpPr/>
                <p:nvPr/>
              </p:nvSpPr>
              <p:spPr>
                <a:xfrm rot="12845805">
                  <a:off x="5558092" y="6166185"/>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5" name="Can 134"/>
                <p:cNvSpPr/>
                <p:nvPr/>
              </p:nvSpPr>
              <p:spPr>
                <a:xfrm rot="12845018">
                  <a:off x="5531838" y="620497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6" name="Can 135"/>
                <p:cNvSpPr/>
                <p:nvPr/>
              </p:nvSpPr>
              <p:spPr>
                <a:xfrm rot="19535698">
                  <a:off x="5556276" y="6075538"/>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7" name="Can 136"/>
                <p:cNvSpPr/>
                <p:nvPr/>
              </p:nvSpPr>
              <p:spPr>
                <a:xfrm rot="19534911">
                  <a:off x="5529803" y="603689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8" name="Oval 137"/>
                <p:cNvSpPr/>
                <p:nvPr/>
              </p:nvSpPr>
              <p:spPr>
                <a:xfrm>
                  <a:off x="5706013" y="5990669"/>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9" name="Oval 138"/>
                <p:cNvSpPr/>
                <p:nvPr/>
              </p:nvSpPr>
              <p:spPr>
                <a:xfrm>
                  <a:off x="5707169" y="6232487"/>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0" name="Oval 139"/>
                <p:cNvSpPr/>
                <p:nvPr/>
              </p:nvSpPr>
              <p:spPr>
                <a:xfrm>
                  <a:off x="5940128" y="5990997"/>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1" name="Oval 140"/>
                <p:cNvSpPr/>
                <p:nvPr/>
              </p:nvSpPr>
              <p:spPr>
                <a:xfrm>
                  <a:off x="5941285" y="6232815"/>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2" name="Oval 141"/>
                <p:cNvSpPr/>
                <p:nvPr/>
              </p:nvSpPr>
              <p:spPr>
                <a:xfrm>
                  <a:off x="6176509" y="5991958"/>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3" name="Oval 142"/>
                <p:cNvSpPr/>
                <p:nvPr/>
              </p:nvSpPr>
              <p:spPr>
                <a:xfrm>
                  <a:off x="6177665" y="6233776"/>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4" name="Oval 143"/>
                <p:cNvSpPr/>
                <p:nvPr/>
              </p:nvSpPr>
              <p:spPr>
                <a:xfrm>
                  <a:off x="5471247" y="5990997"/>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5" name="Oval 144"/>
                <p:cNvSpPr/>
                <p:nvPr/>
              </p:nvSpPr>
              <p:spPr>
                <a:xfrm>
                  <a:off x="5472403" y="6232815"/>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6" name="Oval 145"/>
                <p:cNvSpPr/>
                <p:nvPr/>
              </p:nvSpPr>
              <p:spPr>
                <a:xfrm>
                  <a:off x="5787721" y="6109032"/>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7" name="Oval 146"/>
                <p:cNvSpPr/>
                <p:nvPr/>
              </p:nvSpPr>
              <p:spPr>
                <a:xfrm>
                  <a:off x="6021836" y="6109361"/>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8" name="Oval 147"/>
                <p:cNvSpPr/>
                <p:nvPr/>
              </p:nvSpPr>
              <p:spPr>
                <a:xfrm>
                  <a:off x="6258216" y="6110321"/>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9" name="Oval 148"/>
                <p:cNvSpPr/>
                <p:nvPr/>
              </p:nvSpPr>
              <p:spPr>
                <a:xfrm>
                  <a:off x="5552954" y="6109361"/>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0" name="Oval 149"/>
                <p:cNvSpPr/>
                <p:nvPr/>
              </p:nvSpPr>
              <p:spPr>
                <a:xfrm>
                  <a:off x="6403054" y="5988693"/>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1" name="Oval 150"/>
                <p:cNvSpPr/>
                <p:nvPr/>
              </p:nvSpPr>
              <p:spPr>
                <a:xfrm>
                  <a:off x="6404210" y="6230511"/>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2" name="Can 151"/>
                <p:cNvSpPr/>
                <p:nvPr/>
              </p:nvSpPr>
              <p:spPr>
                <a:xfrm rot="18451277" flipH="1">
                  <a:off x="5675717" y="5688070"/>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3" name="Can 152"/>
                <p:cNvSpPr/>
                <p:nvPr/>
              </p:nvSpPr>
              <p:spPr>
                <a:xfrm rot="18452064" flipH="1">
                  <a:off x="5632807" y="5654271"/>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4" name="Can 153"/>
                <p:cNvSpPr/>
                <p:nvPr/>
              </p:nvSpPr>
              <p:spPr>
                <a:xfrm rot="13868769" flipH="1">
                  <a:off x="5673413" y="5772566"/>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5" name="Can 154"/>
                <p:cNvSpPr/>
                <p:nvPr/>
              </p:nvSpPr>
              <p:spPr>
                <a:xfrm rot="13869556" flipH="1">
                  <a:off x="5629248" y="580770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6" name="Can 155"/>
                <p:cNvSpPr/>
                <p:nvPr/>
              </p:nvSpPr>
              <p:spPr>
                <a:xfrm rot="18451277" flipH="1">
                  <a:off x="5903591" y="5694397"/>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7" name="Can 156"/>
                <p:cNvSpPr/>
                <p:nvPr/>
              </p:nvSpPr>
              <p:spPr>
                <a:xfrm rot="18452064" flipH="1">
                  <a:off x="5860681" y="566059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8" name="Can 157"/>
                <p:cNvSpPr/>
                <p:nvPr/>
              </p:nvSpPr>
              <p:spPr>
                <a:xfrm rot="13868769" flipH="1">
                  <a:off x="5901286" y="5778894"/>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9" name="Can 158"/>
                <p:cNvSpPr/>
                <p:nvPr/>
              </p:nvSpPr>
              <p:spPr>
                <a:xfrm rot="13869556" flipH="1">
                  <a:off x="5857122" y="581403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0" name="Can 159"/>
                <p:cNvSpPr/>
                <p:nvPr/>
              </p:nvSpPr>
              <p:spPr>
                <a:xfrm rot="8754195" flipH="1">
                  <a:off x="5753637" y="5779266"/>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1" name="Can 160"/>
                <p:cNvSpPr/>
                <p:nvPr/>
              </p:nvSpPr>
              <p:spPr>
                <a:xfrm rot="8754982" flipH="1">
                  <a:off x="5779891" y="5818060"/>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2" name="Can 161"/>
                <p:cNvSpPr/>
                <p:nvPr/>
              </p:nvSpPr>
              <p:spPr>
                <a:xfrm rot="2064302" flipH="1">
                  <a:off x="5755454" y="5688619"/>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3" name="Can 162"/>
                <p:cNvSpPr/>
                <p:nvPr/>
              </p:nvSpPr>
              <p:spPr>
                <a:xfrm rot="2065089" flipH="1">
                  <a:off x="5781926" y="5649975"/>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4" name="Can 163"/>
                <p:cNvSpPr/>
                <p:nvPr/>
              </p:nvSpPr>
              <p:spPr>
                <a:xfrm rot="18451277" flipH="1">
                  <a:off x="6138067" y="5693832"/>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5" name="Can 164"/>
                <p:cNvSpPr/>
                <p:nvPr/>
              </p:nvSpPr>
              <p:spPr>
                <a:xfrm rot="18452064" flipH="1">
                  <a:off x="6095158" y="566003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6" name="Can 165"/>
                <p:cNvSpPr/>
                <p:nvPr/>
              </p:nvSpPr>
              <p:spPr>
                <a:xfrm rot="13868769" flipH="1">
                  <a:off x="6135763" y="5778329"/>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7" name="Can 166"/>
                <p:cNvSpPr/>
                <p:nvPr/>
              </p:nvSpPr>
              <p:spPr>
                <a:xfrm rot="13869556" flipH="1">
                  <a:off x="6091598" y="5813472"/>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8" name="Can 167"/>
                <p:cNvSpPr/>
                <p:nvPr/>
              </p:nvSpPr>
              <p:spPr>
                <a:xfrm rot="8754195" flipH="1">
                  <a:off x="5988114" y="5778701"/>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9" name="Can 168"/>
                <p:cNvSpPr/>
                <p:nvPr/>
              </p:nvSpPr>
              <p:spPr>
                <a:xfrm rot="8754982" flipH="1">
                  <a:off x="6014368" y="5817494"/>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0" name="Can 169"/>
                <p:cNvSpPr/>
                <p:nvPr/>
              </p:nvSpPr>
              <p:spPr>
                <a:xfrm rot="2064302" flipH="1">
                  <a:off x="5989930" y="5688054"/>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1" name="Can 170"/>
                <p:cNvSpPr/>
                <p:nvPr/>
              </p:nvSpPr>
              <p:spPr>
                <a:xfrm rot="2065089" flipH="1">
                  <a:off x="6016403" y="564940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2" name="Can 171"/>
                <p:cNvSpPr/>
                <p:nvPr/>
              </p:nvSpPr>
              <p:spPr>
                <a:xfrm rot="18451277" flipH="1">
                  <a:off x="6374755" y="5691516"/>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3" name="Can 172"/>
                <p:cNvSpPr/>
                <p:nvPr/>
              </p:nvSpPr>
              <p:spPr>
                <a:xfrm rot="18452064" flipH="1">
                  <a:off x="6331845" y="565771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4" name="Can 173"/>
                <p:cNvSpPr/>
                <p:nvPr/>
              </p:nvSpPr>
              <p:spPr>
                <a:xfrm rot="13868769" flipH="1">
                  <a:off x="6372450" y="5776013"/>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5" name="Can 174"/>
                <p:cNvSpPr/>
                <p:nvPr/>
              </p:nvSpPr>
              <p:spPr>
                <a:xfrm rot="13869556" flipH="1">
                  <a:off x="6328286" y="5811156"/>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6" name="Can 175"/>
                <p:cNvSpPr/>
                <p:nvPr/>
              </p:nvSpPr>
              <p:spPr>
                <a:xfrm rot="8754195" flipH="1">
                  <a:off x="6224801" y="5776385"/>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7" name="Can 176"/>
                <p:cNvSpPr/>
                <p:nvPr/>
              </p:nvSpPr>
              <p:spPr>
                <a:xfrm rot="8754982" flipH="1">
                  <a:off x="6251056" y="581517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8" name="Can 177"/>
                <p:cNvSpPr/>
                <p:nvPr/>
              </p:nvSpPr>
              <p:spPr>
                <a:xfrm rot="2064302" flipH="1">
                  <a:off x="6226618" y="5685738"/>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9" name="Can 178"/>
                <p:cNvSpPr/>
                <p:nvPr/>
              </p:nvSpPr>
              <p:spPr>
                <a:xfrm rot="2065089" flipH="1">
                  <a:off x="6253091" y="564709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0" name="Can 179"/>
                <p:cNvSpPr/>
                <p:nvPr/>
              </p:nvSpPr>
              <p:spPr>
                <a:xfrm rot="8754195" flipH="1">
                  <a:off x="6458436" y="5774163"/>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1" name="Can 180"/>
                <p:cNvSpPr/>
                <p:nvPr/>
              </p:nvSpPr>
              <p:spPr>
                <a:xfrm rot="8754982" flipH="1">
                  <a:off x="6484690" y="581295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2" name="Can 181"/>
                <p:cNvSpPr/>
                <p:nvPr/>
              </p:nvSpPr>
              <p:spPr>
                <a:xfrm rot="2064302" flipH="1">
                  <a:off x="6460253" y="5683516"/>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3" name="Can 182"/>
                <p:cNvSpPr/>
                <p:nvPr/>
              </p:nvSpPr>
              <p:spPr>
                <a:xfrm rot="2065089" flipH="1">
                  <a:off x="6486726" y="5644871"/>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4" name="Oval 183"/>
                <p:cNvSpPr/>
                <p:nvPr/>
              </p:nvSpPr>
              <p:spPr>
                <a:xfrm flipH="1">
                  <a:off x="6240373" y="5598647"/>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5" name="Oval 184"/>
                <p:cNvSpPr/>
                <p:nvPr/>
              </p:nvSpPr>
              <p:spPr>
                <a:xfrm flipH="1">
                  <a:off x="6239216" y="5840465"/>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6" name="Oval 185"/>
                <p:cNvSpPr/>
                <p:nvPr/>
              </p:nvSpPr>
              <p:spPr>
                <a:xfrm flipH="1">
                  <a:off x="6006257" y="5598976"/>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7" name="Oval 186"/>
                <p:cNvSpPr/>
                <p:nvPr/>
              </p:nvSpPr>
              <p:spPr>
                <a:xfrm flipH="1">
                  <a:off x="6005101" y="5840794"/>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8" name="Oval 187"/>
                <p:cNvSpPr/>
                <p:nvPr/>
              </p:nvSpPr>
              <p:spPr>
                <a:xfrm flipH="1">
                  <a:off x="5769877" y="5599936"/>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9" name="Oval 188"/>
                <p:cNvSpPr/>
                <p:nvPr/>
              </p:nvSpPr>
              <p:spPr>
                <a:xfrm flipH="1">
                  <a:off x="5768721" y="5841754"/>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0" name="Oval 189"/>
                <p:cNvSpPr/>
                <p:nvPr/>
              </p:nvSpPr>
              <p:spPr>
                <a:xfrm flipH="1">
                  <a:off x="6475139" y="5598976"/>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1" name="Oval 190"/>
                <p:cNvSpPr/>
                <p:nvPr/>
              </p:nvSpPr>
              <p:spPr>
                <a:xfrm flipH="1">
                  <a:off x="6473983" y="5840794"/>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2" name="Oval 191"/>
                <p:cNvSpPr/>
                <p:nvPr/>
              </p:nvSpPr>
              <p:spPr>
                <a:xfrm flipH="1">
                  <a:off x="6158665" y="5717010"/>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3" name="Oval 192"/>
                <p:cNvSpPr/>
                <p:nvPr/>
              </p:nvSpPr>
              <p:spPr>
                <a:xfrm flipH="1">
                  <a:off x="5924550" y="5717339"/>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4" name="Oval 193"/>
                <p:cNvSpPr/>
                <p:nvPr/>
              </p:nvSpPr>
              <p:spPr>
                <a:xfrm flipH="1">
                  <a:off x="5688170" y="5718300"/>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5" name="Oval 194"/>
                <p:cNvSpPr/>
                <p:nvPr/>
              </p:nvSpPr>
              <p:spPr>
                <a:xfrm flipH="1">
                  <a:off x="6393432" y="5717339"/>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6" name="Oval 195"/>
                <p:cNvSpPr/>
                <p:nvPr/>
              </p:nvSpPr>
              <p:spPr>
                <a:xfrm>
                  <a:off x="5550214" y="5598647"/>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7" name="Oval 196"/>
                <p:cNvSpPr/>
                <p:nvPr/>
              </p:nvSpPr>
              <p:spPr>
                <a:xfrm>
                  <a:off x="5551370" y="5840465"/>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8" name="Can 197"/>
                <p:cNvSpPr/>
                <p:nvPr/>
              </p:nvSpPr>
              <p:spPr>
                <a:xfrm rot="3148723">
                  <a:off x="5481598" y="5689189"/>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9" name="Can 198"/>
                <p:cNvSpPr/>
                <p:nvPr/>
              </p:nvSpPr>
              <p:spPr>
                <a:xfrm rot="3147936">
                  <a:off x="5524507" y="5655390"/>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0" name="Can 199"/>
                <p:cNvSpPr/>
                <p:nvPr/>
              </p:nvSpPr>
              <p:spPr>
                <a:xfrm rot="7731231">
                  <a:off x="5483902" y="5773686"/>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1" name="Can 200"/>
                <p:cNvSpPr/>
                <p:nvPr/>
              </p:nvSpPr>
              <p:spPr>
                <a:xfrm rot="7730444">
                  <a:off x="5528067" y="580882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2" name="Can 201"/>
                <p:cNvSpPr/>
                <p:nvPr/>
              </p:nvSpPr>
              <p:spPr>
                <a:xfrm rot="3148723">
                  <a:off x="5253724" y="5695517"/>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3" name="Can 202"/>
                <p:cNvSpPr/>
                <p:nvPr/>
              </p:nvSpPr>
              <p:spPr>
                <a:xfrm rot="3147936">
                  <a:off x="5296634" y="566171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4" name="Can 203"/>
                <p:cNvSpPr/>
                <p:nvPr/>
              </p:nvSpPr>
              <p:spPr>
                <a:xfrm rot="7731231">
                  <a:off x="5256028" y="5780014"/>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5" name="Can 204"/>
                <p:cNvSpPr/>
                <p:nvPr/>
              </p:nvSpPr>
              <p:spPr>
                <a:xfrm rot="7730444">
                  <a:off x="5300193" y="581515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6" name="Can 205"/>
                <p:cNvSpPr/>
                <p:nvPr/>
              </p:nvSpPr>
              <p:spPr>
                <a:xfrm rot="12845805">
                  <a:off x="5403678" y="5780386"/>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7" name="Can 206"/>
                <p:cNvSpPr/>
                <p:nvPr/>
              </p:nvSpPr>
              <p:spPr>
                <a:xfrm rot="12845018">
                  <a:off x="5377423" y="581917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8" name="Can 207"/>
                <p:cNvSpPr/>
                <p:nvPr/>
              </p:nvSpPr>
              <p:spPr>
                <a:xfrm rot="19535698">
                  <a:off x="5401861" y="5689739"/>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9" name="Can 208"/>
                <p:cNvSpPr/>
                <p:nvPr/>
              </p:nvSpPr>
              <p:spPr>
                <a:xfrm rot="19534911">
                  <a:off x="5375388" y="5651094"/>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0" name="Can 209"/>
                <p:cNvSpPr/>
                <p:nvPr/>
              </p:nvSpPr>
              <p:spPr>
                <a:xfrm rot="3148723">
                  <a:off x="5019248" y="5694952"/>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1" name="Can 210"/>
                <p:cNvSpPr/>
                <p:nvPr/>
              </p:nvSpPr>
              <p:spPr>
                <a:xfrm rot="3147936">
                  <a:off x="5062157" y="566115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2" name="Can 211"/>
                <p:cNvSpPr/>
                <p:nvPr/>
              </p:nvSpPr>
              <p:spPr>
                <a:xfrm rot="7731231">
                  <a:off x="5021552" y="5779448"/>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3" name="Can 212"/>
                <p:cNvSpPr/>
                <p:nvPr/>
              </p:nvSpPr>
              <p:spPr>
                <a:xfrm rot="7730444">
                  <a:off x="5065717" y="5814591"/>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4" name="Can 213"/>
                <p:cNvSpPr/>
                <p:nvPr/>
              </p:nvSpPr>
              <p:spPr>
                <a:xfrm rot="12845805">
                  <a:off x="5169201" y="5779820"/>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5" name="Can 214"/>
                <p:cNvSpPr/>
                <p:nvPr/>
              </p:nvSpPr>
              <p:spPr>
                <a:xfrm rot="12845018">
                  <a:off x="5142947" y="5818614"/>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6" name="Can 215"/>
                <p:cNvSpPr/>
                <p:nvPr/>
              </p:nvSpPr>
              <p:spPr>
                <a:xfrm rot="19535698">
                  <a:off x="5167385" y="5689173"/>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7" name="Can 216"/>
                <p:cNvSpPr/>
                <p:nvPr/>
              </p:nvSpPr>
              <p:spPr>
                <a:xfrm rot="19534911">
                  <a:off x="5140912" y="565052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8" name="Can 217"/>
                <p:cNvSpPr/>
                <p:nvPr/>
              </p:nvSpPr>
              <p:spPr>
                <a:xfrm rot="3148723">
                  <a:off x="4782560" y="5692636"/>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9" name="Can 218"/>
                <p:cNvSpPr/>
                <p:nvPr/>
              </p:nvSpPr>
              <p:spPr>
                <a:xfrm rot="3147936">
                  <a:off x="4825470" y="565883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0" name="Can 219"/>
                <p:cNvSpPr/>
                <p:nvPr/>
              </p:nvSpPr>
              <p:spPr>
                <a:xfrm rot="7731231">
                  <a:off x="4784864" y="5777132"/>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1" name="Can 220"/>
                <p:cNvSpPr/>
                <p:nvPr/>
              </p:nvSpPr>
              <p:spPr>
                <a:xfrm rot="7730444">
                  <a:off x="4829029" y="5812275"/>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2" name="Can 221"/>
                <p:cNvSpPr/>
                <p:nvPr/>
              </p:nvSpPr>
              <p:spPr>
                <a:xfrm rot="12845805">
                  <a:off x="4932513" y="5777504"/>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3" name="Can 222"/>
                <p:cNvSpPr/>
                <p:nvPr/>
              </p:nvSpPr>
              <p:spPr>
                <a:xfrm rot="12845018">
                  <a:off x="4906259" y="581629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4" name="Can 223"/>
                <p:cNvSpPr/>
                <p:nvPr/>
              </p:nvSpPr>
              <p:spPr>
                <a:xfrm rot="19535698">
                  <a:off x="4930697" y="5686857"/>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5" name="Can 224"/>
                <p:cNvSpPr/>
                <p:nvPr/>
              </p:nvSpPr>
              <p:spPr>
                <a:xfrm rot="19534911">
                  <a:off x="4904224" y="564821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6" name="Can 225"/>
                <p:cNvSpPr/>
                <p:nvPr/>
              </p:nvSpPr>
              <p:spPr>
                <a:xfrm rot="12845805">
                  <a:off x="4698878" y="5775282"/>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7" name="Can 226"/>
                <p:cNvSpPr/>
                <p:nvPr/>
              </p:nvSpPr>
              <p:spPr>
                <a:xfrm rot="12845018">
                  <a:off x="4672624" y="5814076"/>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8" name="Can 227"/>
                <p:cNvSpPr/>
                <p:nvPr/>
              </p:nvSpPr>
              <p:spPr>
                <a:xfrm rot="19535698">
                  <a:off x="4697062" y="5684636"/>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9" name="Can 228"/>
                <p:cNvSpPr/>
                <p:nvPr/>
              </p:nvSpPr>
              <p:spPr>
                <a:xfrm rot="19534911">
                  <a:off x="4670589" y="5645991"/>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0" name="Oval 229"/>
                <p:cNvSpPr/>
                <p:nvPr/>
              </p:nvSpPr>
              <p:spPr>
                <a:xfrm>
                  <a:off x="4846799" y="5599767"/>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1" name="Oval 230"/>
                <p:cNvSpPr/>
                <p:nvPr/>
              </p:nvSpPr>
              <p:spPr>
                <a:xfrm>
                  <a:off x="4847956" y="5841585"/>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2" name="Oval 231"/>
                <p:cNvSpPr/>
                <p:nvPr/>
              </p:nvSpPr>
              <p:spPr>
                <a:xfrm>
                  <a:off x="5080914" y="5600095"/>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3" name="Oval 232"/>
                <p:cNvSpPr/>
                <p:nvPr/>
              </p:nvSpPr>
              <p:spPr>
                <a:xfrm>
                  <a:off x="5082071" y="5841913"/>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4" name="Oval 233"/>
                <p:cNvSpPr/>
                <p:nvPr/>
              </p:nvSpPr>
              <p:spPr>
                <a:xfrm>
                  <a:off x="5317295" y="5601056"/>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5" name="Oval 234"/>
                <p:cNvSpPr/>
                <p:nvPr/>
              </p:nvSpPr>
              <p:spPr>
                <a:xfrm>
                  <a:off x="5318451" y="5842874"/>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6" name="Oval 235"/>
                <p:cNvSpPr/>
                <p:nvPr/>
              </p:nvSpPr>
              <p:spPr>
                <a:xfrm>
                  <a:off x="4612033" y="5600095"/>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7" name="Oval 236"/>
                <p:cNvSpPr/>
                <p:nvPr/>
              </p:nvSpPr>
              <p:spPr>
                <a:xfrm>
                  <a:off x="4613189" y="5841913"/>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8" name="Oval 237"/>
                <p:cNvSpPr/>
                <p:nvPr/>
              </p:nvSpPr>
              <p:spPr>
                <a:xfrm>
                  <a:off x="4928507" y="5718130"/>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9" name="Oval 238"/>
                <p:cNvSpPr/>
                <p:nvPr/>
              </p:nvSpPr>
              <p:spPr>
                <a:xfrm>
                  <a:off x="5162622" y="5718459"/>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0" name="Oval 239"/>
                <p:cNvSpPr/>
                <p:nvPr/>
              </p:nvSpPr>
              <p:spPr>
                <a:xfrm>
                  <a:off x="5399002" y="5719419"/>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1" name="Oval 240"/>
                <p:cNvSpPr/>
                <p:nvPr/>
              </p:nvSpPr>
              <p:spPr>
                <a:xfrm>
                  <a:off x="4693740" y="5718459"/>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2" name="Can 241"/>
                <p:cNvSpPr/>
                <p:nvPr/>
              </p:nvSpPr>
              <p:spPr>
                <a:xfrm rot="3148723">
                  <a:off x="5405942" y="6079910"/>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3" name="Can 242"/>
                <p:cNvSpPr/>
                <p:nvPr/>
              </p:nvSpPr>
              <p:spPr>
                <a:xfrm rot="7731231">
                  <a:off x="5408246" y="6164407"/>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4" name="Can 243"/>
                <p:cNvSpPr/>
                <p:nvPr/>
              </p:nvSpPr>
              <p:spPr>
                <a:xfrm rot="12845805">
                  <a:off x="5320637" y="6165916"/>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5" name="Can 244"/>
                <p:cNvSpPr/>
                <p:nvPr/>
              </p:nvSpPr>
              <p:spPr>
                <a:xfrm rot="12845018">
                  <a:off x="5294382" y="620470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6" name="Can 245"/>
                <p:cNvSpPr/>
                <p:nvPr/>
              </p:nvSpPr>
              <p:spPr>
                <a:xfrm rot="19535698">
                  <a:off x="5318820" y="6075268"/>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7" name="Can 246"/>
                <p:cNvSpPr/>
                <p:nvPr/>
              </p:nvSpPr>
              <p:spPr>
                <a:xfrm rot="19534911">
                  <a:off x="5292348" y="6036624"/>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8" name="Oval 247"/>
                <p:cNvSpPr/>
                <p:nvPr/>
              </p:nvSpPr>
              <p:spPr>
                <a:xfrm>
                  <a:off x="5315074" y="6107382"/>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9" name="Can 248"/>
                <p:cNvSpPr/>
                <p:nvPr/>
              </p:nvSpPr>
              <p:spPr>
                <a:xfrm rot="3148723">
                  <a:off x="5170940" y="6086257"/>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0" name="Can 249"/>
                <p:cNvSpPr/>
                <p:nvPr/>
              </p:nvSpPr>
              <p:spPr>
                <a:xfrm rot="3147936">
                  <a:off x="5213849" y="605245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1" name="Can 250"/>
                <p:cNvSpPr/>
                <p:nvPr/>
              </p:nvSpPr>
              <p:spPr>
                <a:xfrm rot="7731231">
                  <a:off x="5173244" y="6170753"/>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2" name="Can 251"/>
                <p:cNvSpPr/>
                <p:nvPr/>
              </p:nvSpPr>
              <p:spPr>
                <a:xfrm rot="7730444">
                  <a:off x="5217408" y="6205896"/>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3" name="Can 252"/>
                <p:cNvSpPr/>
                <p:nvPr/>
              </p:nvSpPr>
              <p:spPr>
                <a:xfrm rot="3148723">
                  <a:off x="4706916" y="6082006"/>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4" name="Can 253"/>
                <p:cNvSpPr/>
                <p:nvPr/>
              </p:nvSpPr>
              <p:spPr>
                <a:xfrm rot="3147936">
                  <a:off x="4749825" y="604820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5" name="Can 254"/>
                <p:cNvSpPr/>
                <p:nvPr/>
              </p:nvSpPr>
              <p:spPr>
                <a:xfrm rot="7731231">
                  <a:off x="4709220" y="6166503"/>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6" name="Can 255"/>
                <p:cNvSpPr/>
                <p:nvPr/>
              </p:nvSpPr>
              <p:spPr>
                <a:xfrm rot="7730444">
                  <a:off x="4753385" y="6201646"/>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7" name="Can 256"/>
                <p:cNvSpPr/>
                <p:nvPr/>
              </p:nvSpPr>
              <p:spPr>
                <a:xfrm rot="3148723">
                  <a:off x="4942600" y="6082579"/>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8" name="Can 257"/>
                <p:cNvSpPr/>
                <p:nvPr/>
              </p:nvSpPr>
              <p:spPr>
                <a:xfrm rot="3147936">
                  <a:off x="4985509" y="6048780"/>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9" name="Can 258"/>
                <p:cNvSpPr/>
                <p:nvPr/>
              </p:nvSpPr>
              <p:spPr>
                <a:xfrm rot="7731231">
                  <a:off x="4944904" y="6167076"/>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0" name="Can 259"/>
                <p:cNvSpPr/>
                <p:nvPr/>
              </p:nvSpPr>
              <p:spPr>
                <a:xfrm rot="7730444">
                  <a:off x="4989068" y="620221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1" name="Can 260"/>
                <p:cNvSpPr/>
                <p:nvPr/>
              </p:nvSpPr>
              <p:spPr>
                <a:xfrm rot="12845805">
                  <a:off x="4623179" y="6168256"/>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2" name="Can 261"/>
                <p:cNvSpPr/>
                <p:nvPr/>
              </p:nvSpPr>
              <p:spPr>
                <a:xfrm rot="12845018">
                  <a:off x="4596925" y="620704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3" name="Can 262"/>
                <p:cNvSpPr/>
                <p:nvPr/>
              </p:nvSpPr>
              <p:spPr>
                <a:xfrm rot="19535698">
                  <a:off x="4621362" y="6077608"/>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4" name="Can 263"/>
                <p:cNvSpPr/>
                <p:nvPr/>
              </p:nvSpPr>
              <p:spPr>
                <a:xfrm rot="19534911">
                  <a:off x="4594890" y="6038964"/>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5" name="Can 264"/>
                <p:cNvSpPr/>
                <p:nvPr/>
              </p:nvSpPr>
              <p:spPr>
                <a:xfrm rot="12845805">
                  <a:off x="4857294" y="6168584"/>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6" name="Can 265"/>
                <p:cNvSpPr/>
                <p:nvPr/>
              </p:nvSpPr>
              <p:spPr>
                <a:xfrm rot="12845018">
                  <a:off x="4831040" y="620737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7" name="Can 266"/>
                <p:cNvSpPr/>
                <p:nvPr/>
              </p:nvSpPr>
              <p:spPr>
                <a:xfrm rot="19535698">
                  <a:off x="4855478" y="6077937"/>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8" name="Can 267"/>
                <p:cNvSpPr/>
                <p:nvPr/>
              </p:nvSpPr>
              <p:spPr>
                <a:xfrm rot="19534911">
                  <a:off x="4829005" y="603929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9" name="Can 268"/>
                <p:cNvSpPr/>
                <p:nvPr/>
              </p:nvSpPr>
              <p:spPr>
                <a:xfrm rot="12845805">
                  <a:off x="5093674" y="6169545"/>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0" name="Can 269"/>
                <p:cNvSpPr/>
                <p:nvPr/>
              </p:nvSpPr>
              <p:spPr>
                <a:xfrm rot="12845018">
                  <a:off x="5067420" y="620833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1" name="Can 270"/>
                <p:cNvSpPr/>
                <p:nvPr/>
              </p:nvSpPr>
              <p:spPr>
                <a:xfrm rot="19535698">
                  <a:off x="5091858" y="6078897"/>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2" name="Can 271"/>
                <p:cNvSpPr/>
                <p:nvPr/>
              </p:nvSpPr>
              <p:spPr>
                <a:xfrm rot="19534911">
                  <a:off x="5065385" y="604025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3" name="Oval 272"/>
                <p:cNvSpPr/>
                <p:nvPr/>
              </p:nvSpPr>
              <p:spPr>
                <a:xfrm>
                  <a:off x="4535908" y="5991359"/>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4" name="Oval 273"/>
                <p:cNvSpPr/>
                <p:nvPr/>
              </p:nvSpPr>
              <p:spPr>
                <a:xfrm>
                  <a:off x="4537064" y="6233177"/>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5" name="Oval 274"/>
                <p:cNvSpPr/>
                <p:nvPr/>
              </p:nvSpPr>
              <p:spPr>
                <a:xfrm>
                  <a:off x="4770023" y="5991687"/>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6" name="Oval 275"/>
                <p:cNvSpPr/>
                <p:nvPr/>
              </p:nvSpPr>
              <p:spPr>
                <a:xfrm>
                  <a:off x="4771180" y="6233505"/>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7" name="Oval 276"/>
                <p:cNvSpPr/>
                <p:nvPr/>
              </p:nvSpPr>
              <p:spPr>
                <a:xfrm>
                  <a:off x="5006404" y="5992648"/>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8" name="Oval 277"/>
                <p:cNvSpPr/>
                <p:nvPr/>
              </p:nvSpPr>
              <p:spPr>
                <a:xfrm>
                  <a:off x="5007560" y="6234466"/>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9" name="Oval 278"/>
                <p:cNvSpPr/>
                <p:nvPr/>
              </p:nvSpPr>
              <p:spPr>
                <a:xfrm>
                  <a:off x="4617616" y="6109722"/>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0" name="Oval 279"/>
                <p:cNvSpPr/>
                <p:nvPr/>
              </p:nvSpPr>
              <p:spPr>
                <a:xfrm>
                  <a:off x="4851731" y="6110051"/>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1" name="Oval 280"/>
                <p:cNvSpPr/>
                <p:nvPr/>
              </p:nvSpPr>
              <p:spPr>
                <a:xfrm>
                  <a:off x="5088111" y="6111011"/>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2" name="Oval 281"/>
                <p:cNvSpPr/>
                <p:nvPr/>
              </p:nvSpPr>
              <p:spPr>
                <a:xfrm>
                  <a:off x="5232949" y="5989383"/>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3" name="Oval 282"/>
                <p:cNvSpPr/>
                <p:nvPr/>
              </p:nvSpPr>
              <p:spPr>
                <a:xfrm>
                  <a:off x="5234105" y="6231201"/>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4" name="Can 283"/>
                <p:cNvSpPr/>
                <p:nvPr/>
              </p:nvSpPr>
              <p:spPr>
                <a:xfrm rot="3147936">
                  <a:off x="6618289" y="6043431"/>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5" name="Can 284"/>
                <p:cNvSpPr/>
                <p:nvPr/>
              </p:nvSpPr>
              <p:spPr>
                <a:xfrm rot="7730444">
                  <a:off x="6621849" y="6196870"/>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6" name="Can 285"/>
                <p:cNvSpPr/>
                <p:nvPr/>
              </p:nvSpPr>
              <p:spPr>
                <a:xfrm rot="3148723">
                  <a:off x="7041570" y="6078455"/>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7" name="Can 286"/>
                <p:cNvSpPr/>
                <p:nvPr/>
              </p:nvSpPr>
              <p:spPr>
                <a:xfrm rot="3147936">
                  <a:off x="7084479" y="6044656"/>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8" name="Can 287"/>
                <p:cNvSpPr/>
                <p:nvPr/>
              </p:nvSpPr>
              <p:spPr>
                <a:xfrm rot="7731231">
                  <a:off x="7043874" y="6162952"/>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9" name="Can 288"/>
                <p:cNvSpPr/>
                <p:nvPr/>
              </p:nvSpPr>
              <p:spPr>
                <a:xfrm rot="7730444">
                  <a:off x="7088039" y="6198095"/>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0" name="Can 289"/>
                <p:cNvSpPr/>
                <p:nvPr/>
              </p:nvSpPr>
              <p:spPr>
                <a:xfrm rot="3148723">
                  <a:off x="6807412" y="6077107"/>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1" name="Can 290"/>
                <p:cNvSpPr/>
                <p:nvPr/>
              </p:nvSpPr>
              <p:spPr>
                <a:xfrm rot="3147936">
                  <a:off x="6850321" y="604330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2" name="Can 291"/>
                <p:cNvSpPr/>
                <p:nvPr/>
              </p:nvSpPr>
              <p:spPr>
                <a:xfrm rot="7731231">
                  <a:off x="6809716" y="6161604"/>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3" name="Can 292"/>
                <p:cNvSpPr/>
                <p:nvPr/>
              </p:nvSpPr>
              <p:spPr>
                <a:xfrm rot="7730444">
                  <a:off x="6853880" y="619674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4" name="Can 293"/>
                <p:cNvSpPr/>
                <p:nvPr/>
              </p:nvSpPr>
              <p:spPr>
                <a:xfrm rot="3148723">
                  <a:off x="7277254" y="6079028"/>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5" name="Can 294"/>
                <p:cNvSpPr/>
                <p:nvPr/>
              </p:nvSpPr>
              <p:spPr>
                <a:xfrm rot="3147936">
                  <a:off x="7320163" y="604522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6" name="Can 295"/>
                <p:cNvSpPr/>
                <p:nvPr/>
              </p:nvSpPr>
              <p:spPr>
                <a:xfrm rot="7731231">
                  <a:off x="7279558" y="6163525"/>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7" name="Can 296"/>
                <p:cNvSpPr/>
                <p:nvPr/>
              </p:nvSpPr>
              <p:spPr>
                <a:xfrm rot="7730444">
                  <a:off x="7323722" y="619866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8" name="Can 297"/>
                <p:cNvSpPr/>
                <p:nvPr/>
              </p:nvSpPr>
              <p:spPr>
                <a:xfrm rot="12845805">
                  <a:off x="6957833" y="6164705"/>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9" name="Can 298"/>
                <p:cNvSpPr/>
                <p:nvPr/>
              </p:nvSpPr>
              <p:spPr>
                <a:xfrm rot="12845018">
                  <a:off x="6931579" y="620349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0" name="Can 299"/>
                <p:cNvSpPr/>
                <p:nvPr/>
              </p:nvSpPr>
              <p:spPr>
                <a:xfrm rot="19535698">
                  <a:off x="6956016" y="6074057"/>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1" name="Can 300"/>
                <p:cNvSpPr/>
                <p:nvPr/>
              </p:nvSpPr>
              <p:spPr>
                <a:xfrm rot="19534911">
                  <a:off x="6929544" y="603541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2" name="Can 301"/>
                <p:cNvSpPr/>
                <p:nvPr/>
              </p:nvSpPr>
              <p:spPr>
                <a:xfrm rot="12845805">
                  <a:off x="7191948" y="6165033"/>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3" name="Can 302"/>
                <p:cNvSpPr/>
                <p:nvPr/>
              </p:nvSpPr>
              <p:spPr>
                <a:xfrm rot="12845018">
                  <a:off x="7165694" y="6203826"/>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4" name="Can 303"/>
                <p:cNvSpPr/>
                <p:nvPr/>
              </p:nvSpPr>
              <p:spPr>
                <a:xfrm rot="19535698">
                  <a:off x="7190132" y="6074386"/>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5" name="Can 304"/>
                <p:cNvSpPr/>
                <p:nvPr/>
              </p:nvSpPr>
              <p:spPr>
                <a:xfrm rot="19534911">
                  <a:off x="7163659" y="6035742"/>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6" name="Can 305"/>
                <p:cNvSpPr/>
                <p:nvPr/>
              </p:nvSpPr>
              <p:spPr>
                <a:xfrm rot="12845805">
                  <a:off x="6722641" y="6163324"/>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7" name="Can 306"/>
                <p:cNvSpPr/>
                <p:nvPr/>
              </p:nvSpPr>
              <p:spPr>
                <a:xfrm rot="12845018">
                  <a:off x="6696387" y="620211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8" name="Can 307"/>
                <p:cNvSpPr/>
                <p:nvPr/>
              </p:nvSpPr>
              <p:spPr>
                <a:xfrm rot="19535698">
                  <a:off x="6720825" y="6072677"/>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9" name="Can 308"/>
                <p:cNvSpPr/>
                <p:nvPr/>
              </p:nvSpPr>
              <p:spPr>
                <a:xfrm rot="19534911">
                  <a:off x="6694352" y="6034032"/>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0" name="Oval 309"/>
                <p:cNvSpPr/>
                <p:nvPr/>
              </p:nvSpPr>
              <p:spPr>
                <a:xfrm>
                  <a:off x="6870562" y="5987808"/>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1" name="Oval 310"/>
                <p:cNvSpPr/>
                <p:nvPr/>
              </p:nvSpPr>
              <p:spPr>
                <a:xfrm>
                  <a:off x="6871718" y="6229626"/>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2" name="Oval 311"/>
                <p:cNvSpPr/>
                <p:nvPr/>
              </p:nvSpPr>
              <p:spPr>
                <a:xfrm>
                  <a:off x="7104677" y="5988136"/>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3" name="Oval 312"/>
                <p:cNvSpPr/>
                <p:nvPr/>
              </p:nvSpPr>
              <p:spPr>
                <a:xfrm>
                  <a:off x="7105834" y="6229954"/>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4" name="Oval 313"/>
                <p:cNvSpPr/>
                <p:nvPr/>
              </p:nvSpPr>
              <p:spPr>
                <a:xfrm>
                  <a:off x="7341058" y="5989097"/>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5" name="Oval 314"/>
                <p:cNvSpPr/>
                <p:nvPr/>
              </p:nvSpPr>
              <p:spPr>
                <a:xfrm>
                  <a:off x="7342214" y="6230915"/>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6" name="Oval 315"/>
                <p:cNvSpPr/>
                <p:nvPr/>
              </p:nvSpPr>
              <p:spPr>
                <a:xfrm>
                  <a:off x="6635796" y="5988136"/>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7" name="Oval 316"/>
                <p:cNvSpPr/>
                <p:nvPr/>
              </p:nvSpPr>
              <p:spPr>
                <a:xfrm>
                  <a:off x="6636952" y="6229954"/>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8" name="Oval 317"/>
                <p:cNvSpPr/>
                <p:nvPr/>
              </p:nvSpPr>
              <p:spPr>
                <a:xfrm>
                  <a:off x="6952270" y="6106171"/>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9" name="Oval 318"/>
                <p:cNvSpPr/>
                <p:nvPr/>
              </p:nvSpPr>
              <p:spPr>
                <a:xfrm>
                  <a:off x="7186385" y="6106500"/>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20" name="Oval 319"/>
                <p:cNvSpPr/>
                <p:nvPr/>
              </p:nvSpPr>
              <p:spPr>
                <a:xfrm>
                  <a:off x="6717503" y="6106500"/>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grpSp>
          <p:nvGrpSpPr>
            <p:cNvPr id="6" name="Group 5"/>
            <p:cNvGrpSpPr/>
            <p:nvPr/>
          </p:nvGrpSpPr>
          <p:grpSpPr>
            <a:xfrm>
              <a:off x="698156" y="672681"/>
              <a:ext cx="2582954" cy="1145020"/>
              <a:chOff x="323558" y="694746"/>
              <a:chExt cx="2582954" cy="1145020"/>
            </a:xfrm>
          </p:grpSpPr>
          <p:sp>
            <p:nvSpPr>
              <p:cNvPr id="39" name="Cube 38"/>
              <p:cNvSpPr/>
              <p:nvPr/>
            </p:nvSpPr>
            <p:spPr>
              <a:xfrm>
                <a:off x="330656" y="879013"/>
                <a:ext cx="2573446" cy="960753"/>
              </a:xfrm>
              <a:prstGeom prst="cube">
                <a:avLst>
                  <a:gd name="adj" fmla="val 85177"/>
                </a:avLst>
              </a:prstGeom>
              <a:solidFill>
                <a:srgbClr val="0610D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 name="Cube 39"/>
              <p:cNvSpPr/>
              <p:nvPr/>
            </p:nvSpPr>
            <p:spPr>
              <a:xfrm>
                <a:off x="330656" y="743760"/>
                <a:ext cx="2573446" cy="960753"/>
              </a:xfrm>
              <a:prstGeom prst="cube">
                <a:avLst>
                  <a:gd name="adj" fmla="val 85177"/>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 name="Cube 40"/>
              <p:cNvSpPr/>
              <p:nvPr/>
            </p:nvSpPr>
            <p:spPr>
              <a:xfrm>
                <a:off x="323558" y="694746"/>
                <a:ext cx="2582954" cy="903727"/>
              </a:xfrm>
              <a:prstGeom prst="cube">
                <a:avLst>
                  <a:gd name="adj" fmla="val 91927"/>
                </a:avLst>
              </a:prstGeom>
              <a:solidFill>
                <a:srgbClr val="F7964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7" name="TextBox 6"/>
            <p:cNvSpPr txBox="1"/>
            <p:nvPr/>
          </p:nvSpPr>
          <p:spPr>
            <a:xfrm>
              <a:off x="8053475" y="-36972"/>
              <a:ext cx="3862671" cy="707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(1) TMD2, after thermal evaporation and Chalcogenization</a:t>
              </a:r>
              <a:endParaRPr kumimoji="0" lang="en-US" sz="2000" b="1" i="0" u="none" strike="noStrike" kern="0" cap="none" spc="0" normalizeH="0" baseline="-25000" noProof="0" dirty="0" smtClean="0">
                <a:ln>
                  <a:noFill/>
                </a:ln>
                <a:solidFill>
                  <a:prstClr val="black"/>
                </a:solidFill>
                <a:effectLst/>
                <a:uLnTx/>
                <a:uFillTx/>
                <a:latin typeface="Calibri"/>
              </a:endParaRPr>
            </a:p>
          </p:txBody>
        </p:sp>
        <p:grpSp>
          <p:nvGrpSpPr>
            <p:cNvPr id="8" name="Group 7"/>
            <p:cNvGrpSpPr/>
            <p:nvPr/>
          </p:nvGrpSpPr>
          <p:grpSpPr>
            <a:xfrm>
              <a:off x="8345742" y="1165516"/>
              <a:ext cx="2582954" cy="1145020"/>
              <a:chOff x="8345742" y="1165516"/>
              <a:chExt cx="2582954" cy="1145020"/>
            </a:xfrm>
          </p:grpSpPr>
          <p:sp>
            <p:nvSpPr>
              <p:cNvPr id="36" name="Cube 35"/>
              <p:cNvSpPr/>
              <p:nvPr/>
            </p:nvSpPr>
            <p:spPr>
              <a:xfrm>
                <a:off x="8352840" y="1349783"/>
                <a:ext cx="2573446" cy="960753"/>
              </a:xfrm>
              <a:prstGeom prst="cube">
                <a:avLst>
                  <a:gd name="adj" fmla="val 85177"/>
                </a:avLst>
              </a:prstGeom>
              <a:solidFill>
                <a:srgbClr val="0610D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 name="Cube 36"/>
              <p:cNvSpPr/>
              <p:nvPr/>
            </p:nvSpPr>
            <p:spPr>
              <a:xfrm>
                <a:off x="8352840" y="1214530"/>
                <a:ext cx="2573446" cy="960753"/>
              </a:xfrm>
              <a:prstGeom prst="cube">
                <a:avLst>
                  <a:gd name="adj" fmla="val 85177"/>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 name="Cube 37"/>
              <p:cNvSpPr/>
              <p:nvPr/>
            </p:nvSpPr>
            <p:spPr>
              <a:xfrm>
                <a:off x="8345742" y="1165516"/>
                <a:ext cx="2582954" cy="903727"/>
              </a:xfrm>
              <a:prstGeom prst="cube">
                <a:avLst>
                  <a:gd name="adj" fmla="val 91927"/>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9" name="Right Arrow 8"/>
            <p:cNvSpPr/>
            <p:nvPr/>
          </p:nvSpPr>
          <p:spPr>
            <a:xfrm rot="5400000">
              <a:off x="2689777" y="1530604"/>
              <a:ext cx="767460" cy="333725"/>
            </a:xfrm>
            <a:prstGeom prst="rightArrow">
              <a:avLst/>
            </a:prstGeom>
            <a:solidFill>
              <a:srgbClr val="9BBB59">
                <a:lumMod val="50000"/>
              </a:srgbClr>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 name="TextBox 9"/>
            <p:cNvSpPr txBox="1"/>
            <p:nvPr/>
          </p:nvSpPr>
          <p:spPr>
            <a:xfrm>
              <a:off x="3313361" y="1647825"/>
              <a:ext cx="3862671"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(2) Coat TMD1 with PMMA</a:t>
              </a:r>
              <a:endParaRPr kumimoji="0" lang="en-US" sz="2000" b="1" i="0" u="none" strike="noStrike" kern="0" cap="none" spc="0" normalizeH="0" baseline="-25000" noProof="0" dirty="0" smtClean="0">
                <a:ln>
                  <a:noFill/>
                </a:ln>
                <a:solidFill>
                  <a:prstClr val="black"/>
                </a:solidFill>
                <a:effectLst/>
                <a:uLnTx/>
                <a:uFillTx/>
                <a:latin typeface="Calibri"/>
              </a:endParaRPr>
            </a:p>
          </p:txBody>
        </p:sp>
        <p:grpSp>
          <p:nvGrpSpPr>
            <p:cNvPr id="11" name="Group 10"/>
            <p:cNvGrpSpPr/>
            <p:nvPr/>
          </p:nvGrpSpPr>
          <p:grpSpPr>
            <a:xfrm>
              <a:off x="636894" y="2184305"/>
              <a:ext cx="2590052" cy="1234914"/>
              <a:chOff x="732315" y="3154245"/>
              <a:chExt cx="2590052" cy="1234914"/>
            </a:xfrm>
          </p:grpSpPr>
          <p:grpSp>
            <p:nvGrpSpPr>
              <p:cNvPr id="31" name="Group 30"/>
              <p:cNvGrpSpPr/>
              <p:nvPr/>
            </p:nvGrpSpPr>
            <p:grpSpPr>
              <a:xfrm>
                <a:off x="732315" y="3244139"/>
                <a:ext cx="2582954" cy="1145020"/>
                <a:chOff x="323558" y="694746"/>
                <a:chExt cx="2582954" cy="1145020"/>
              </a:xfrm>
            </p:grpSpPr>
            <p:sp>
              <p:nvSpPr>
                <p:cNvPr id="33" name="Cube 32"/>
                <p:cNvSpPr/>
                <p:nvPr/>
              </p:nvSpPr>
              <p:spPr>
                <a:xfrm>
                  <a:off x="330656" y="879013"/>
                  <a:ext cx="2573446" cy="960753"/>
                </a:xfrm>
                <a:prstGeom prst="cube">
                  <a:avLst>
                    <a:gd name="adj" fmla="val 85177"/>
                  </a:avLst>
                </a:prstGeom>
                <a:solidFill>
                  <a:srgbClr val="0610D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4" name="Cube 33"/>
                <p:cNvSpPr/>
                <p:nvPr/>
              </p:nvSpPr>
              <p:spPr>
                <a:xfrm>
                  <a:off x="330656" y="743760"/>
                  <a:ext cx="2573446" cy="960753"/>
                </a:xfrm>
                <a:prstGeom prst="cube">
                  <a:avLst>
                    <a:gd name="adj" fmla="val 85177"/>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5" name="Cube 34"/>
                <p:cNvSpPr/>
                <p:nvPr/>
              </p:nvSpPr>
              <p:spPr>
                <a:xfrm>
                  <a:off x="323558" y="694746"/>
                  <a:ext cx="2582954" cy="903727"/>
                </a:xfrm>
                <a:prstGeom prst="cube">
                  <a:avLst>
                    <a:gd name="adj" fmla="val 91927"/>
                  </a:avLst>
                </a:prstGeom>
                <a:solidFill>
                  <a:srgbClr val="F7964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32" name="Cube 31"/>
              <p:cNvSpPr/>
              <p:nvPr/>
            </p:nvSpPr>
            <p:spPr>
              <a:xfrm>
                <a:off x="739413" y="3154245"/>
                <a:ext cx="2582954" cy="903727"/>
              </a:xfrm>
              <a:prstGeom prst="cube">
                <a:avLst>
                  <a:gd name="adj" fmla="val 91927"/>
                </a:avLst>
              </a:prstGeom>
              <a:solidFill>
                <a:sysClr val="window" lastClr="FFFFFF">
                  <a:lumMod val="75000"/>
                  <a:alpha val="83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2" name="Right Arrow 11"/>
            <p:cNvSpPr/>
            <p:nvPr/>
          </p:nvSpPr>
          <p:spPr>
            <a:xfrm rot="5400000">
              <a:off x="2657082" y="3275521"/>
              <a:ext cx="767460" cy="333725"/>
            </a:xfrm>
            <a:prstGeom prst="rightArrow">
              <a:avLst/>
            </a:prstGeom>
            <a:solidFill>
              <a:srgbClr val="9BBB59">
                <a:lumMod val="50000"/>
              </a:srgbClr>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 name="TextBox 12"/>
            <p:cNvSpPr txBox="1"/>
            <p:nvPr/>
          </p:nvSpPr>
          <p:spPr>
            <a:xfrm>
              <a:off x="3377346" y="2802846"/>
              <a:ext cx="3862671" cy="707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(3) Detach PMMA/TMD1 from substrate using KOH</a:t>
              </a:r>
            </a:p>
          </p:txBody>
        </p:sp>
        <p:grpSp>
          <p:nvGrpSpPr>
            <p:cNvPr id="14" name="Group 13"/>
            <p:cNvGrpSpPr/>
            <p:nvPr/>
          </p:nvGrpSpPr>
          <p:grpSpPr>
            <a:xfrm>
              <a:off x="714241" y="4131514"/>
              <a:ext cx="2590052" cy="993621"/>
              <a:chOff x="715432" y="4356269"/>
              <a:chExt cx="2590052" cy="993621"/>
            </a:xfrm>
          </p:grpSpPr>
          <p:sp>
            <p:nvSpPr>
              <p:cNvPr id="29" name="Cube 28"/>
              <p:cNvSpPr/>
              <p:nvPr/>
            </p:nvSpPr>
            <p:spPr>
              <a:xfrm>
                <a:off x="715432" y="4446163"/>
                <a:ext cx="2582954" cy="903727"/>
              </a:xfrm>
              <a:prstGeom prst="cube">
                <a:avLst>
                  <a:gd name="adj" fmla="val 91927"/>
                </a:avLst>
              </a:prstGeom>
              <a:solidFill>
                <a:srgbClr val="F7964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 name="Cube 29"/>
              <p:cNvSpPr/>
              <p:nvPr/>
            </p:nvSpPr>
            <p:spPr>
              <a:xfrm>
                <a:off x="722530" y="4356269"/>
                <a:ext cx="2582954" cy="903727"/>
              </a:xfrm>
              <a:prstGeom prst="cube">
                <a:avLst>
                  <a:gd name="adj" fmla="val 91927"/>
                </a:avLst>
              </a:prstGeom>
              <a:solidFill>
                <a:sysClr val="window" lastClr="FFFFFF">
                  <a:lumMod val="75000"/>
                  <a:alpha val="83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5" name="Right Arrow 14"/>
            <p:cNvSpPr/>
            <p:nvPr/>
          </p:nvSpPr>
          <p:spPr>
            <a:xfrm>
              <a:off x="3348550" y="4385184"/>
              <a:ext cx="4203753" cy="288720"/>
            </a:xfrm>
            <a:prstGeom prst="rightArrow">
              <a:avLst/>
            </a:prstGeom>
            <a:solidFill>
              <a:srgbClr val="9BBB59">
                <a:lumMod val="50000"/>
              </a:srgbClr>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 name="Right Arrow 15"/>
            <p:cNvSpPr/>
            <p:nvPr/>
          </p:nvSpPr>
          <p:spPr>
            <a:xfrm rot="5400000">
              <a:off x="10821086" y="1834247"/>
              <a:ext cx="767460" cy="333725"/>
            </a:xfrm>
            <a:prstGeom prst="rightArrow">
              <a:avLst/>
            </a:prstGeom>
            <a:solidFill>
              <a:srgbClr val="9BBB59">
                <a:lumMod val="50000"/>
              </a:srgbClr>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 name="TextBox 16"/>
            <p:cNvSpPr txBox="1"/>
            <p:nvPr/>
          </p:nvSpPr>
          <p:spPr>
            <a:xfrm>
              <a:off x="3692456" y="3628310"/>
              <a:ext cx="3862671" cy="707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(4) Retrieve PMMA/TMD1 with TMD2</a:t>
              </a:r>
            </a:p>
          </p:txBody>
        </p:sp>
        <p:grpSp>
          <p:nvGrpSpPr>
            <p:cNvPr id="18" name="Group 17"/>
            <p:cNvGrpSpPr/>
            <p:nvPr/>
          </p:nvGrpSpPr>
          <p:grpSpPr>
            <a:xfrm>
              <a:off x="8252832" y="3538416"/>
              <a:ext cx="2604248" cy="1302249"/>
              <a:chOff x="8352840" y="4045132"/>
              <a:chExt cx="2604248" cy="1302249"/>
            </a:xfrm>
          </p:grpSpPr>
          <p:sp>
            <p:nvSpPr>
              <p:cNvPr id="24" name="Cube 23"/>
              <p:cNvSpPr/>
              <p:nvPr/>
            </p:nvSpPr>
            <p:spPr>
              <a:xfrm>
                <a:off x="8359938" y="4386628"/>
                <a:ext cx="2573446" cy="960753"/>
              </a:xfrm>
              <a:prstGeom prst="cube">
                <a:avLst>
                  <a:gd name="adj" fmla="val 85177"/>
                </a:avLst>
              </a:prstGeom>
              <a:solidFill>
                <a:srgbClr val="0610D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 name="Cube 24"/>
              <p:cNvSpPr/>
              <p:nvPr/>
            </p:nvSpPr>
            <p:spPr>
              <a:xfrm>
                <a:off x="8359938" y="4251375"/>
                <a:ext cx="2573446" cy="960753"/>
              </a:xfrm>
              <a:prstGeom prst="cube">
                <a:avLst>
                  <a:gd name="adj" fmla="val 85177"/>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 name="Cube 25"/>
              <p:cNvSpPr/>
              <p:nvPr/>
            </p:nvSpPr>
            <p:spPr>
              <a:xfrm>
                <a:off x="8352840" y="4202361"/>
                <a:ext cx="2582954" cy="903727"/>
              </a:xfrm>
              <a:prstGeom prst="cube">
                <a:avLst>
                  <a:gd name="adj" fmla="val 91927"/>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 name="Cube 26"/>
              <p:cNvSpPr/>
              <p:nvPr/>
            </p:nvSpPr>
            <p:spPr>
              <a:xfrm>
                <a:off x="8367036" y="4135026"/>
                <a:ext cx="2582954" cy="903727"/>
              </a:xfrm>
              <a:prstGeom prst="cube">
                <a:avLst>
                  <a:gd name="adj" fmla="val 91927"/>
                </a:avLst>
              </a:prstGeom>
              <a:solidFill>
                <a:srgbClr val="F7964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 name="Cube 27"/>
              <p:cNvSpPr/>
              <p:nvPr/>
            </p:nvSpPr>
            <p:spPr>
              <a:xfrm>
                <a:off x="8374134" y="4045132"/>
                <a:ext cx="2582954" cy="903727"/>
              </a:xfrm>
              <a:prstGeom prst="cube">
                <a:avLst>
                  <a:gd name="adj" fmla="val 91927"/>
                </a:avLst>
              </a:prstGeom>
              <a:solidFill>
                <a:sysClr val="window" lastClr="FFFFFF">
                  <a:lumMod val="75000"/>
                  <a:alpha val="83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9" name="Right Arrow 18"/>
            <p:cNvSpPr/>
            <p:nvPr/>
          </p:nvSpPr>
          <p:spPr>
            <a:xfrm rot="5400000">
              <a:off x="10772470" y="4329249"/>
              <a:ext cx="767460" cy="333725"/>
            </a:xfrm>
            <a:prstGeom prst="rightArrow">
              <a:avLst/>
            </a:prstGeom>
            <a:solidFill>
              <a:srgbClr val="9BBB59">
                <a:lumMod val="50000"/>
              </a:srgbClr>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 name="TextBox 19"/>
            <p:cNvSpPr txBox="1"/>
            <p:nvPr/>
          </p:nvSpPr>
          <p:spPr>
            <a:xfrm>
              <a:off x="8064543" y="4856866"/>
              <a:ext cx="386267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(5) Remove PMMA with Acetone</a:t>
              </a:r>
              <a:endParaRPr kumimoji="0" lang="en-US" sz="2000" b="1" i="0" u="none" strike="noStrike" kern="0" cap="none" spc="0" normalizeH="0" baseline="-25000" noProof="0" dirty="0" smtClean="0">
                <a:ln>
                  <a:noFill/>
                </a:ln>
                <a:solidFill>
                  <a:prstClr val="black"/>
                </a:solidFill>
                <a:effectLst/>
                <a:uLnTx/>
                <a:uFillTx/>
                <a:latin typeface="Calibri"/>
              </a:endParaRPr>
            </a:p>
          </p:txBody>
        </p:sp>
        <p:grpSp>
          <p:nvGrpSpPr>
            <p:cNvPr id="21" name="Group 20"/>
            <p:cNvGrpSpPr/>
            <p:nvPr/>
          </p:nvGrpSpPr>
          <p:grpSpPr>
            <a:xfrm>
              <a:off x="10400580" y="5845450"/>
              <a:ext cx="1942198" cy="707886"/>
              <a:chOff x="3788379" y="5589240"/>
              <a:chExt cx="1942198" cy="707886"/>
            </a:xfrm>
          </p:grpSpPr>
          <p:sp>
            <p:nvSpPr>
              <p:cNvPr id="22" name="Rectangle 21"/>
              <p:cNvSpPr/>
              <p:nvPr/>
            </p:nvSpPr>
            <p:spPr>
              <a:xfrm>
                <a:off x="4345915" y="5934716"/>
                <a:ext cx="854357" cy="353943"/>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 name="TextBox 22"/>
              <p:cNvSpPr txBox="1"/>
              <p:nvPr/>
            </p:nvSpPr>
            <p:spPr>
              <a:xfrm>
                <a:off x="3788379" y="5589240"/>
                <a:ext cx="194219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Heterostructure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white"/>
                    </a:solidFill>
                    <a:effectLst/>
                    <a:uLnTx/>
                    <a:uFillTx/>
                    <a:latin typeface="Calibri"/>
                  </a:rPr>
                  <a:t>Series C</a:t>
                </a:r>
                <a:endParaRPr kumimoji="0" lang="en-US" sz="2000" b="1" i="0" u="none" strike="noStrike" kern="0" cap="none" spc="0" normalizeH="0" baseline="-25000" noProof="0" dirty="0" smtClean="0">
                  <a:ln>
                    <a:noFill/>
                  </a:ln>
                  <a:solidFill>
                    <a:prstClr val="white"/>
                  </a:solidFill>
                  <a:effectLst/>
                  <a:uLnTx/>
                  <a:uFillTx/>
                  <a:latin typeface="Calibri"/>
                </a:endParaRPr>
              </a:p>
            </p:txBody>
          </p:sp>
        </p:grpSp>
      </p:grpSp>
    </p:spTree>
    <p:extLst>
      <p:ext uri="{BB962C8B-B14F-4D97-AF65-F5344CB8AC3E}">
        <p14:creationId xmlns:p14="http://schemas.microsoft.com/office/powerpoint/2010/main" val="34197092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a:t>
            </a:r>
            <a:endParaRPr lang="en-US" dirty="0"/>
          </a:p>
        </p:txBody>
      </p:sp>
      <p:sp>
        <p:nvSpPr>
          <p:cNvPr id="3" name="Content Placeholder 2"/>
          <p:cNvSpPr>
            <a:spLocks noGrp="1"/>
          </p:cNvSpPr>
          <p:nvPr>
            <p:ph idx="1"/>
          </p:nvPr>
        </p:nvSpPr>
        <p:spPr/>
        <p:txBody>
          <a:bodyPr/>
          <a:lstStyle/>
          <a:p>
            <a:r>
              <a:rPr lang="en-US" dirty="0" smtClean="0"/>
              <a:t>Raman Spectroscopy</a:t>
            </a:r>
          </a:p>
          <a:p>
            <a:r>
              <a:rPr lang="en-US" dirty="0" smtClean="0"/>
              <a:t>Optical Absorption</a:t>
            </a:r>
          </a:p>
          <a:p>
            <a:endParaRPr lang="en-US" dirty="0"/>
          </a:p>
          <a:p>
            <a:r>
              <a:rPr lang="en-US" dirty="0" smtClean="0"/>
              <a:t>Not included:</a:t>
            </a:r>
          </a:p>
          <a:p>
            <a:pPr lvl="1"/>
            <a:r>
              <a:rPr lang="en-US" dirty="0" smtClean="0"/>
              <a:t>TEM (Transmission Electron Microscopy)</a:t>
            </a:r>
          </a:p>
          <a:p>
            <a:pPr lvl="1"/>
            <a:r>
              <a:rPr lang="en-US" dirty="0" smtClean="0"/>
              <a:t>AFM (Atomic Force Microscopy)</a:t>
            </a:r>
            <a:endParaRPr lang="en-US" dirty="0"/>
          </a:p>
        </p:txBody>
      </p:sp>
    </p:spTree>
    <p:extLst>
      <p:ext uri="{BB962C8B-B14F-4D97-AF65-F5344CB8AC3E}">
        <p14:creationId xmlns:p14="http://schemas.microsoft.com/office/powerpoint/2010/main" val="14184693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a:t>
            </a:r>
            <a:endParaRPr lang="en-US" dirty="0"/>
          </a:p>
        </p:txBody>
      </p:sp>
      <p:sp>
        <p:nvSpPr>
          <p:cNvPr id="3" name="Content Placeholder 2"/>
          <p:cNvSpPr>
            <a:spLocks noGrp="1"/>
          </p:cNvSpPr>
          <p:nvPr>
            <p:ph idx="1"/>
          </p:nvPr>
        </p:nvSpPr>
        <p:spPr/>
        <p:txBody>
          <a:bodyPr/>
          <a:lstStyle/>
          <a:p>
            <a:r>
              <a:rPr lang="en-US" dirty="0" smtClean="0"/>
              <a:t>Definitions</a:t>
            </a:r>
          </a:p>
          <a:p>
            <a:r>
              <a:rPr lang="en-US" dirty="0" smtClean="0"/>
              <a:t>Introduction</a:t>
            </a:r>
          </a:p>
          <a:p>
            <a:r>
              <a:rPr lang="en-US" dirty="0" smtClean="0"/>
              <a:t>Synthesis of Materials</a:t>
            </a:r>
          </a:p>
          <a:p>
            <a:r>
              <a:rPr lang="en-US" dirty="0" smtClean="0"/>
              <a:t>Data Analysis</a:t>
            </a:r>
          </a:p>
          <a:p>
            <a:r>
              <a:rPr lang="en-US" dirty="0" smtClean="0"/>
              <a:t>Experience</a:t>
            </a:r>
          </a:p>
          <a:p>
            <a:r>
              <a:rPr lang="en-US" dirty="0" smtClean="0"/>
              <a:t>References</a:t>
            </a:r>
          </a:p>
          <a:p>
            <a:endParaRPr lang="en-US" dirty="0"/>
          </a:p>
        </p:txBody>
      </p:sp>
    </p:spTree>
    <p:extLst>
      <p:ext uri="{BB962C8B-B14F-4D97-AF65-F5344CB8AC3E}">
        <p14:creationId xmlns:p14="http://schemas.microsoft.com/office/powerpoint/2010/main" val="19962380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 Optical Microscope</a:t>
            </a:r>
            <a:endParaRPr lang="en-US" dirty="0"/>
          </a:p>
        </p:txBody>
      </p:sp>
      <p:grpSp>
        <p:nvGrpSpPr>
          <p:cNvPr id="4" name="Group 3"/>
          <p:cNvGrpSpPr/>
          <p:nvPr/>
        </p:nvGrpSpPr>
        <p:grpSpPr>
          <a:xfrm>
            <a:off x="0" y="1219200"/>
            <a:ext cx="5303520" cy="3749040"/>
            <a:chOff x="6032310" y="0"/>
            <a:chExt cx="6159690" cy="4619768"/>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2310" y="0"/>
              <a:ext cx="6159690" cy="4619768"/>
            </a:xfrm>
            <a:prstGeom prst="rect">
              <a:avLst/>
            </a:prstGeom>
          </p:spPr>
        </p:pic>
        <p:sp>
          <p:nvSpPr>
            <p:cNvPr id="6" name="TextBox 5"/>
            <p:cNvSpPr txBox="1"/>
            <p:nvPr/>
          </p:nvSpPr>
          <p:spPr>
            <a:xfrm>
              <a:off x="6056194" y="3973437"/>
              <a:ext cx="3678379" cy="646331"/>
            </a:xfrm>
            <a:prstGeom prst="rect">
              <a:avLst/>
            </a:prstGeom>
            <a:noFill/>
          </p:spPr>
          <p:txBody>
            <a:bodyPr wrap="none" rtlCol="0">
              <a:spAutoFit/>
            </a:bodyPr>
            <a:lstStyle/>
            <a:p>
              <a:pPr marL="0" lvl="1"/>
              <a:r>
                <a:rPr lang="en-US" dirty="0" smtClean="0">
                  <a:solidFill>
                    <a:schemeClr val="bg1"/>
                  </a:solidFill>
                </a:rPr>
                <a:t>7.5 </a:t>
              </a:r>
              <a:r>
                <a:rPr lang="en-US" dirty="0">
                  <a:solidFill>
                    <a:schemeClr val="bg1"/>
                  </a:solidFill>
                </a:rPr>
                <a:t>x 7.5 </a:t>
              </a:r>
              <a:r>
                <a:rPr lang="el-GR" dirty="0">
                  <a:solidFill>
                    <a:schemeClr val="bg1"/>
                  </a:solidFill>
                </a:rPr>
                <a:t>μ</a:t>
              </a:r>
              <a:r>
                <a:rPr lang="en-US" dirty="0">
                  <a:solidFill>
                    <a:schemeClr val="bg1"/>
                  </a:solidFill>
                </a:rPr>
                <a:t>m </a:t>
              </a:r>
              <a:r>
                <a:rPr lang="en-US" dirty="0" smtClean="0">
                  <a:solidFill>
                    <a:schemeClr val="bg1"/>
                  </a:solidFill>
                </a:rPr>
                <a:t>grids. 50x magnification.</a:t>
              </a:r>
              <a:endParaRPr lang="en-US" dirty="0">
                <a:solidFill>
                  <a:schemeClr val="bg1"/>
                </a:solidFill>
              </a:endParaRPr>
            </a:p>
            <a:p>
              <a:endParaRPr lang="en-US" dirty="0">
                <a:solidFill>
                  <a:schemeClr val="bg1"/>
                </a:solidFill>
              </a:endParaRPr>
            </a:p>
          </p:txBody>
        </p:sp>
      </p:grpSp>
      <p:grpSp>
        <p:nvGrpSpPr>
          <p:cNvPr id="7" name="Group 6"/>
          <p:cNvGrpSpPr/>
          <p:nvPr/>
        </p:nvGrpSpPr>
        <p:grpSpPr>
          <a:xfrm>
            <a:off x="420816" y="5410200"/>
            <a:ext cx="4735993" cy="804964"/>
            <a:chOff x="44048" y="746383"/>
            <a:chExt cx="4735993" cy="804964"/>
          </a:xfrm>
        </p:grpSpPr>
        <p:sp>
          <p:nvSpPr>
            <p:cNvPr id="8" name="Content Placeholder 2"/>
            <p:cNvSpPr txBox="1">
              <a:spLocks/>
            </p:cNvSpPr>
            <p:nvPr/>
          </p:nvSpPr>
          <p:spPr>
            <a:xfrm>
              <a:off x="44048" y="818866"/>
              <a:ext cx="1552441" cy="65999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smtClean="0">
                  <a:ln>
                    <a:noFill/>
                  </a:ln>
                  <a:solidFill>
                    <a:prstClr val="white"/>
                  </a:solidFill>
                  <a:effectLst/>
                  <a:uLnTx/>
                  <a:uFillTx/>
                  <a:latin typeface="Calibri"/>
                  <a:ea typeface="+mn-ea"/>
                  <a:cs typeface="+mn-cs"/>
                </a:rPr>
                <a:t>Series A WS</a:t>
              </a:r>
              <a:r>
                <a:rPr kumimoji="0" lang="en-US" sz="2800" b="0" i="0" u="none" strike="noStrike" kern="1200" cap="none" spc="0" normalizeH="0" baseline="-25000" noProof="0" dirty="0" smtClean="0">
                  <a:ln>
                    <a:noFill/>
                  </a:ln>
                  <a:solidFill>
                    <a:prstClr val="white"/>
                  </a:solidFill>
                  <a:effectLst/>
                  <a:uLnTx/>
                  <a:uFillTx/>
                  <a:latin typeface="Calibri"/>
                  <a:ea typeface="+mn-ea"/>
                  <a:cs typeface="+mn-cs"/>
                </a:rPr>
                <a:t>2</a:t>
              </a:r>
              <a:r>
                <a:rPr kumimoji="0" lang="en-US" sz="2800" b="0" i="0" u="none" strike="noStrike" kern="1200" cap="none" spc="0" normalizeH="0" baseline="0" noProof="0" dirty="0" smtClean="0">
                  <a:ln>
                    <a:noFill/>
                  </a:ln>
                  <a:solidFill>
                    <a:prstClr val="white"/>
                  </a:solidFill>
                  <a:effectLst/>
                  <a:uLnTx/>
                  <a:uFillTx/>
                  <a:latin typeface="Calibri"/>
                  <a:ea typeface="+mn-ea"/>
                  <a:cs typeface="+mn-cs"/>
                </a:rPr>
                <a:t>/MoS</a:t>
              </a:r>
              <a:r>
                <a:rPr kumimoji="0" lang="en-US" sz="2800" b="0" i="0" u="none" strike="noStrike" kern="1200" cap="none" spc="0" normalizeH="0" baseline="-25000" noProof="0" dirty="0" smtClean="0">
                  <a:ln>
                    <a:noFill/>
                  </a:ln>
                  <a:solidFill>
                    <a:prstClr val="white"/>
                  </a:solidFill>
                  <a:effectLst/>
                  <a:uLnTx/>
                  <a:uFillTx/>
                  <a:latin typeface="Calibri"/>
                  <a:ea typeface="+mn-ea"/>
                  <a:cs typeface="+mn-cs"/>
                </a:rPr>
                <a:t>2</a:t>
              </a:r>
              <a:endParaRPr kumimoji="0" lang="en-US" sz="2800" b="0" i="0" u="none" strike="noStrike" kern="1200" cap="none" spc="0" normalizeH="0" baseline="-25000" noProof="0" dirty="0">
                <a:ln>
                  <a:noFill/>
                </a:ln>
                <a:solidFill>
                  <a:prstClr val="white"/>
                </a:solidFill>
                <a:effectLst/>
                <a:uLnTx/>
                <a:uFillTx/>
                <a:latin typeface="Calibri"/>
                <a:ea typeface="+mn-ea"/>
                <a:cs typeface="+mn-cs"/>
              </a:endParaRPr>
            </a:p>
          </p:txBody>
        </p:sp>
        <p:grpSp>
          <p:nvGrpSpPr>
            <p:cNvPr id="9" name="Group 8"/>
            <p:cNvGrpSpPr>
              <a:grpSpLocks noChangeAspect="1"/>
            </p:cNvGrpSpPr>
            <p:nvPr/>
          </p:nvGrpSpPr>
          <p:grpSpPr>
            <a:xfrm>
              <a:off x="1640537" y="746383"/>
              <a:ext cx="3139504" cy="804964"/>
              <a:chOff x="35496" y="737652"/>
              <a:chExt cx="8989986" cy="2305020"/>
            </a:xfrm>
          </p:grpSpPr>
          <p:sp>
            <p:nvSpPr>
              <p:cNvPr id="10" name="Rectangle 9"/>
              <p:cNvSpPr/>
              <p:nvPr/>
            </p:nvSpPr>
            <p:spPr>
              <a:xfrm>
                <a:off x="5959972" y="1890544"/>
                <a:ext cx="3065510" cy="1152128"/>
              </a:xfrm>
              <a:prstGeom prst="rect">
                <a:avLst/>
              </a:prstGeom>
              <a:solidFill>
                <a:srgbClr val="C0504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 name="Rectangle 10"/>
              <p:cNvSpPr/>
              <p:nvPr/>
            </p:nvSpPr>
            <p:spPr>
              <a:xfrm>
                <a:off x="35496" y="1882924"/>
                <a:ext cx="2910800" cy="1152128"/>
              </a:xfrm>
              <a:prstGeom prst="rect">
                <a:avLst/>
              </a:prstGeom>
              <a:solidFill>
                <a:srgbClr val="C0504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 name="Can 11"/>
              <p:cNvSpPr/>
              <p:nvPr/>
            </p:nvSpPr>
            <p:spPr>
              <a:xfrm rot="3148723">
                <a:off x="8581009" y="2216460"/>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 name="Can 12"/>
              <p:cNvSpPr/>
              <p:nvPr/>
            </p:nvSpPr>
            <p:spPr>
              <a:xfrm rot="3147936">
                <a:off x="8703881" y="2119676"/>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 name="Can 13"/>
              <p:cNvSpPr/>
              <p:nvPr/>
            </p:nvSpPr>
            <p:spPr>
              <a:xfrm rot="7731231">
                <a:off x="8587607" y="2458416"/>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 name="Can 14"/>
              <p:cNvSpPr/>
              <p:nvPr/>
            </p:nvSpPr>
            <p:spPr>
              <a:xfrm rot="7730444">
                <a:off x="8714073" y="2559048"/>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 name="Can 15"/>
              <p:cNvSpPr/>
              <p:nvPr/>
            </p:nvSpPr>
            <p:spPr>
              <a:xfrm rot="12845805">
                <a:off x="8357884" y="2477600"/>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 name="Can 16"/>
              <p:cNvSpPr/>
              <p:nvPr/>
            </p:nvSpPr>
            <p:spPr>
              <a:xfrm rot="12845018">
                <a:off x="8282705" y="258868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 name="Can 17"/>
              <p:cNvSpPr/>
              <p:nvPr/>
            </p:nvSpPr>
            <p:spPr>
              <a:xfrm rot="19535698">
                <a:off x="8352683" y="2218032"/>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 name="Can 18"/>
              <p:cNvSpPr/>
              <p:nvPr/>
            </p:nvSpPr>
            <p:spPr>
              <a:xfrm rot="19534911">
                <a:off x="8276877" y="210737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 name="Oval 19"/>
              <p:cNvSpPr/>
              <p:nvPr/>
            </p:nvSpPr>
            <p:spPr>
              <a:xfrm>
                <a:off x="8344499" y="2303025"/>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 name="Oval 20"/>
              <p:cNvSpPr/>
              <p:nvPr/>
            </p:nvSpPr>
            <p:spPr>
              <a:xfrm>
                <a:off x="8713592" y="197360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 name="Oval 21"/>
              <p:cNvSpPr/>
              <p:nvPr/>
            </p:nvSpPr>
            <p:spPr>
              <a:xfrm>
                <a:off x="8716903" y="2666046"/>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 name="Rectangle 22"/>
              <p:cNvSpPr/>
              <p:nvPr/>
            </p:nvSpPr>
            <p:spPr>
              <a:xfrm>
                <a:off x="2944267" y="737652"/>
                <a:ext cx="3017573" cy="2304256"/>
              </a:xfrm>
              <a:prstGeom prst="rect">
                <a:avLst/>
              </a:prstGeom>
              <a:solidFill>
                <a:srgbClr val="E1CCF0"/>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 name="Can 23"/>
              <p:cNvSpPr/>
              <p:nvPr/>
            </p:nvSpPr>
            <p:spPr>
              <a:xfrm rot="3148723">
                <a:off x="3945477" y="2216758"/>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5" name="Can 24"/>
              <p:cNvSpPr/>
              <p:nvPr/>
            </p:nvSpPr>
            <p:spPr>
              <a:xfrm rot="3147936">
                <a:off x="4068349" y="211997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6" name="Can 25"/>
              <p:cNvSpPr/>
              <p:nvPr/>
            </p:nvSpPr>
            <p:spPr>
              <a:xfrm rot="7731231">
                <a:off x="3952076" y="2458715"/>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7" name="Can 26"/>
              <p:cNvSpPr/>
              <p:nvPr/>
            </p:nvSpPr>
            <p:spPr>
              <a:xfrm rot="7730444">
                <a:off x="4078541" y="2559347"/>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8" name="Can 27"/>
              <p:cNvSpPr/>
              <p:nvPr/>
            </p:nvSpPr>
            <p:spPr>
              <a:xfrm rot="12845805">
                <a:off x="3705854" y="2453418"/>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9" name="Can 28"/>
              <p:cNvSpPr/>
              <p:nvPr/>
            </p:nvSpPr>
            <p:spPr>
              <a:xfrm rot="12845018">
                <a:off x="3630676" y="256450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0" name="Can 29"/>
              <p:cNvSpPr/>
              <p:nvPr/>
            </p:nvSpPr>
            <p:spPr>
              <a:xfrm rot="19535698">
                <a:off x="3700653" y="2193850"/>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1" name="Can 30"/>
              <p:cNvSpPr/>
              <p:nvPr/>
            </p:nvSpPr>
            <p:spPr>
              <a:xfrm rot="19534911">
                <a:off x="3624848" y="2083191"/>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2" name="Oval 31"/>
              <p:cNvSpPr/>
              <p:nvPr/>
            </p:nvSpPr>
            <p:spPr>
              <a:xfrm>
                <a:off x="3691143" y="2290706"/>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3" name="Can 32"/>
              <p:cNvSpPr/>
              <p:nvPr/>
            </p:nvSpPr>
            <p:spPr>
              <a:xfrm rot="3148723">
                <a:off x="4622724" y="2216374"/>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4" name="Can 33"/>
              <p:cNvSpPr/>
              <p:nvPr/>
            </p:nvSpPr>
            <p:spPr>
              <a:xfrm rot="3147936">
                <a:off x="4745596" y="2119590"/>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5" name="Can 34"/>
              <p:cNvSpPr/>
              <p:nvPr/>
            </p:nvSpPr>
            <p:spPr>
              <a:xfrm rot="7731231">
                <a:off x="4629322" y="2458330"/>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6" name="Can 35"/>
              <p:cNvSpPr/>
              <p:nvPr/>
            </p:nvSpPr>
            <p:spPr>
              <a:xfrm rot="7730444">
                <a:off x="4755787" y="255896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 name="Can 36"/>
              <p:cNvSpPr/>
              <p:nvPr/>
            </p:nvSpPr>
            <p:spPr>
              <a:xfrm rot="12845805">
                <a:off x="4378451" y="2462650"/>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 name="Can 37"/>
              <p:cNvSpPr/>
              <p:nvPr/>
            </p:nvSpPr>
            <p:spPr>
              <a:xfrm rot="12845018">
                <a:off x="4303272" y="257373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 name="Can 38"/>
              <p:cNvSpPr/>
              <p:nvPr/>
            </p:nvSpPr>
            <p:spPr>
              <a:xfrm rot="19535698">
                <a:off x="4373250" y="2203081"/>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 name="Can 39"/>
              <p:cNvSpPr/>
              <p:nvPr/>
            </p:nvSpPr>
            <p:spPr>
              <a:xfrm rot="19534911">
                <a:off x="4297445" y="209242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 name="Oval 40"/>
              <p:cNvSpPr/>
              <p:nvPr/>
            </p:nvSpPr>
            <p:spPr>
              <a:xfrm>
                <a:off x="4362524" y="2295042"/>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 name="Can 41"/>
              <p:cNvSpPr/>
              <p:nvPr/>
            </p:nvSpPr>
            <p:spPr>
              <a:xfrm rot="3148723">
                <a:off x="5951673" y="2225927"/>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3" name="Can 42"/>
              <p:cNvSpPr/>
              <p:nvPr/>
            </p:nvSpPr>
            <p:spPr>
              <a:xfrm rot="3147936">
                <a:off x="6074545" y="2129143"/>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 name="Can 43"/>
              <p:cNvSpPr/>
              <p:nvPr/>
            </p:nvSpPr>
            <p:spPr>
              <a:xfrm rot="7731231">
                <a:off x="5958271" y="2467883"/>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 name="Can 44"/>
              <p:cNvSpPr/>
              <p:nvPr/>
            </p:nvSpPr>
            <p:spPr>
              <a:xfrm rot="7730444">
                <a:off x="6084736" y="256851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6" name="Can 45"/>
              <p:cNvSpPr/>
              <p:nvPr/>
            </p:nvSpPr>
            <p:spPr>
              <a:xfrm rot="12845805">
                <a:off x="5707400" y="2472203"/>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 name="Can 46"/>
              <p:cNvSpPr/>
              <p:nvPr/>
            </p:nvSpPr>
            <p:spPr>
              <a:xfrm rot="12845018">
                <a:off x="5632221" y="2583287"/>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 name="Can 47"/>
              <p:cNvSpPr/>
              <p:nvPr/>
            </p:nvSpPr>
            <p:spPr>
              <a:xfrm rot="19535698">
                <a:off x="5702199" y="2212634"/>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 name="Can 48"/>
              <p:cNvSpPr/>
              <p:nvPr/>
            </p:nvSpPr>
            <p:spPr>
              <a:xfrm rot="19534911">
                <a:off x="5626394" y="2101976"/>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 name="Oval 49"/>
              <p:cNvSpPr/>
              <p:nvPr/>
            </p:nvSpPr>
            <p:spPr>
              <a:xfrm>
                <a:off x="5691473" y="2304595"/>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 name="Can 50"/>
              <p:cNvSpPr/>
              <p:nvPr/>
            </p:nvSpPr>
            <p:spPr>
              <a:xfrm rot="18451277" flipH="1">
                <a:off x="3329762" y="1105774"/>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 name="Can 51"/>
              <p:cNvSpPr/>
              <p:nvPr/>
            </p:nvSpPr>
            <p:spPr>
              <a:xfrm rot="18452064" flipH="1">
                <a:off x="3206890" y="1008990"/>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 name="Can 52"/>
              <p:cNvSpPr/>
              <p:nvPr/>
            </p:nvSpPr>
            <p:spPr>
              <a:xfrm rot="13868769" flipH="1">
                <a:off x="3323164" y="1347730"/>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4" name="Can 53"/>
              <p:cNvSpPr/>
              <p:nvPr/>
            </p:nvSpPr>
            <p:spPr>
              <a:xfrm rot="13869556" flipH="1">
                <a:off x="3196698" y="144836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5" name="Can 54"/>
              <p:cNvSpPr/>
              <p:nvPr/>
            </p:nvSpPr>
            <p:spPr>
              <a:xfrm rot="8754195" flipH="1">
                <a:off x="3574035" y="1352050"/>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6" name="Can 55"/>
              <p:cNvSpPr/>
              <p:nvPr/>
            </p:nvSpPr>
            <p:spPr>
              <a:xfrm rot="8754982" flipH="1">
                <a:off x="3649214" y="146313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7" name="Can 56"/>
              <p:cNvSpPr/>
              <p:nvPr/>
            </p:nvSpPr>
            <p:spPr>
              <a:xfrm rot="2064302" flipH="1">
                <a:off x="3579236" y="1092481"/>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8" name="Can 57"/>
              <p:cNvSpPr/>
              <p:nvPr/>
            </p:nvSpPr>
            <p:spPr>
              <a:xfrm rot="2065089" flipH="1">
                <a:off x="3655041" y="98182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 name="Oval 58"/>
              <p:cNvSpPr/>
              <p:nvPr/>
            </p:nvSpPr>
            <p:spPr>
              <a:xfrm flipH="1">
                <a:off x="3389113" y="1184442"/>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0" name="Can 59"/>
              <p:cNvSpPr/>
              <p:nvPr/>
            </p:nvSpPr>
            <p:spPr>
              <a:xfrm rot="3148723">
                <a:off x="5267909" y="222280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 name="Can 60"/>
              <p:cNvSpPr/>
              <p:nvPr/>
            </p:nvSpPr>
            <p:spPr>
              <a:xfrm rot="3147936">
                <a:off x="5390781" y="2126018"/>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2" name="Can 61"/>
              <p:cNvSpPr/>
              <p:nvPr/>
            </p:nvSpPr>
            <p:spPr>
              <a:xfrm rot="7731231">
                <a:off x="5274508" y="2464758"/>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3" name="Can 62"/>
              <p:cNvSpPr/>
              <p:nvPr/>
            </p:nvSpPr>
            <p:spPr>
              <a:xfrm rot="7730444">
                <a:off x="5400973" y="256539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4" name="Can 63"/>
              <p:cNvSpPr/>
              <p:nvPr/>
            </p:nvSpPr>
            <p:spPr>
              <a:xfrm rot="12845805">
                <a:off x="5028286" y="245946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5" name="Can 64"/>
              <p:cNvSpPr/>
              <p:nvPr/>
            </p:nvSpPr>
            <p:spPr>
              <a:xfrm rot="12845018">
                <a:off x="4953108" y="2570547"/>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6" name="Can 65"/>
              <p:cNvSpPr/>
              <p:nvPr/>
            </p:nvSpPr>
            <p:spPr>
              <a:xfrm rot="19535698">
                <a:off x="5023085" y="2199893"/>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7" name="Can 66"/>
              <p:cNvSpPr/>
              <p:nvPr/>
            </p:nvSpPr>
            <p:spPr>
              <a:xfrm rot="19534911">
                <a:off x="4947280" y="208923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8" name="Oval 67"/>
              <p:cNvSpPr/>
              <p:nvPr/>
            </p:nvSpPr>
            <p:spPr>
              <a:xfrm>
                <a:off x="5013575" y="2296749"/>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9" name="Can 68"/>
              <p:cNvSpPr/>
              <p:nvPr/>
            </p:nvSpPr>
            <p:spPr>
              <a:xfrm rot="18451277" flipH="1">
                <a:off x="5302856" y="1100521"/>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0" name="Can 69"/>
              <p:cNvSpPr/>
              <p:nvPr/>
            </p:nvSpPr>
            <p:spPr>
              <a:xfrm rot="18452064" flipH="1">
                <a:off x="5179984" y="1003737"/>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1" name="Can 70"/>
              <p:cNvSpPr/>
              <p:nvPr/>
            </p:nvSpPr>
            <p:spPr>
              <a:xfrm rot="13868769" flipH="1">
                <a:off x="5296258" y="1342477"/>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2" name="Can 71"/>
              <p:cNvSpPr/>
              <p:nvPr/>
            </p:nvSpPr>
            <p:spPr>
              <a:xfrm rot="13869556" flipH="1">
                <a:off x="5169792" y="1443109"/>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3" name="Can 72"/>
              <p:cNvSpPr/>
              <p:nvPr/>
            </p:nvSpPr>
            <p:spPr>
              <a:xfrm rot="8754195" flipH="1">
                <a:off x="5547129" y="1346797"/>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4" name="Can 73"/>
              <p:cNvSpPr/>
              <p:nvPr/>
            </p:nvSpPr>
            <p:spPr>
              <a:xfrm rot="8754982" flipH="1">
                <a:off x="5622308" y="1457881"/>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5" name="Can 74"/>
              <p:cNvSpPr/>
              <p:nvPr/>
            </p:nvSpPr>
            <p:spPr>
              <a:xfrm rot="2064302" flipH="1">
                <a:off x="5552330" y="1087228"/>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6" name="Can 75"/>
              <p:cNvSpPr/>
              <p:nvPr/>
            </p:nvSpPr>
            <p:spPr>
              <a:xfrm rot="2065089" flipH="1">
                <a:off x="5628135" y="97657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7" name="Oval 76"/>
              <p:cNvSpPr/>
              <p:nvPr/>
            </p:nvSpPr>
            <p:spPr>
              <a:xfrm flipH="1">
                <a:off x="5362207" y="1179189"/>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8" name="Can 77"/>
              <p:cNvSpPr/>
              <p:nvPr/>
            </p:nvSpPr>
            <p:spPr>
              <a:xfrm rot="3148723">
                <a:off x="2597505" y="2215326"/>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9" name="Can 78"/>
              <p:cNvSpPr/>
              <p:nvPr/>
            </p:nvSpPr>
            <p:spPr>
              <a:xfrm rot="3147936">
                <a:off x="2720377" y="2118542"/>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0" name="Can 79"/>
              <p:cNvSpPr/>
              <p:nvPr/>
            </p:nvSpPr>
            <p:spPr>
              <a:xfrm rot="7731231">
                <a:off x="2604103" y="2457282"/>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1" name="Can 80"/>
              <p:cNvSpPr/>
              <p:nvPr/>
            </p:nvSpPr>
            <p:spPr>
              <a:xfrm rot="7730444">
                <a:off x="2730569" y="2557914"/>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2" name="Can 81"/>
              <p:cNvSpPr/>
              <p:nvPr/>
            </p:nvSpPr>
            <p:spPr>
              <a:xfrm rot="3148723">
                <a:off x="1944988" y="2233445"/>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3" name="Can 82"/>
              <p:cNvSpPr/>
              <p:nvPr/>
            </p:nvSpPr>
            <p:spPr>
              <a:xfrm rot="3147936">
                <a:off x="2067860" y="213666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4" name="Can 83"/>
              <p:cNvSpPr/>
              <p:nvPr/>
            </p:nvSpPr>
            <p:spPr>
              <a:xfrm rot="7731231">
                <a:off x="1951586" y="2475402"/>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5" name="Can 84"/>
              <p:cNvSpPr/>
              <p:nvPr/>
            </p:nvSpPr>
            <p:spPr>
              <a:xfrm rot="7730444">
                <a:off x="2078052" y="257603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6" name="Can 85"/>
              <p:cNvSpPr/>
              <p:nvPr/>
            </p:nvSpPr>
            <p:spPr>
              <a:xfrm rot="12845805">
                <a:off x="2374380" y="2476467"/>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7" name="Can 86"/>
              <p:cNvSpPr/>
              <p:nvPr/>
            </p:nvSpPr>
            <p:spPr>
              <a:xfrm rot="12845018">
                <a:off x="2299201" y="2587552"/>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8" name="Can 87"/>
              <p:cNvSpPr/>
              <p:nvPr/>
            </p:nvSpPr>
            <p:spPr>
              <a:xfrm rot="19535698">
                <a:off x="2369179" y="2216899"/>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9" name="Can 88"/>
              <p:cNvSpPr/>
              <p:nvPr/>
            </p:nvSpPr>
            <p:spPr>
              <a:xfrm rot="19534911">
                <a:off x="2293373" y="2106240"/>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0" name="Can 89"/>
              <p:cNvSpPr/>
              <p:nvPr/>
            </p:nvSpPr>
            <p:spPr>
              <a:xfrm rot="3148723">
                <a:off x="1273563" y="2231826"/>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1" name="Can 90"/>
              <p:cNvSpPr/>
              <p:nvPr/>
            </p:nvSpPr>
            <p:spPr>
              <a:xfrm rot="3147936">
                <a:off x="1396435" y="213504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2" name="Can 91"/>
              <p:cNvSpPr/>
              <p:nvPr/>
            </p:nvSpPr>
            <p:spPr>
              <a:xfrm rot="7731231">
                <a:off x="1280161" y="2473783"/>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3" name="Can 92"/>
              <p:cNvSpPr/>
              <p:nvPr/>
            </p:nvSpPr>
            <p:spPr>
              <a:xfrm rot="7730444">
                <a:off x="1406627" y="257441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4" name="Can 93"/>
              <p:cNvSpPr/>
              <p:nvPr/>
            </p:nvSpPr>
            <p:spPr>
              <a:xfrm rot="12845805">
                <a:off x="1702955" y="2474848"/>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5" name="Can 94"/>
              <p:cNvSpPr/>
              <p:nvPr/>
            </p:nvSpPr>
            <p:spPr>
              <a:xfrm rot="12845018">
                <a:off x="1627776" y="2585933"/>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6" name="Can 95"/>
              <p:cNvSpPr/>
              <p:nvPr/>
            </p:nvSpPr>
            <p:spPr>
              <a:xfrm rot="19535698">
                <a:off x="1697754" y="2215280"/>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7" name="Can 96"/>
              <p:cNvSpPr/>
              <p:nvPr/>
            </p:nvSpPr>
            <p:spPr>
              <a:xfrm rot="19534911">
                <a:off x="1621948" y="2104621"/>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8" name="Can 97"/>
              <p:cNvSpPr/>
              <p:nvPr/>
            </p:nvSpPr>
            <p:spPr>
              <a:xfrm rot="3148723">
                <a:off x="595807" y="2225194"/>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9" name="Can 98"/>
              <p:cNvSpPr/>
              <p:nvPr/>
            </p:nvSpPr>
            <p:spPr>
              <a:xfrm rot="3147936">
                <a:off x="718679" y="2128411"/>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0" name="Can 99"/>
              <p:cNvSpPr/>
              <p:nvPr/>
            </p:nvSpPr>
            <p:spPr>
              <a:xfrm rot="7731231">
                <a:off x="602405" y="246715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1" name="Can 100"/>
              <p:cNvSpPr/>
              <p:nvPr/>
            </p:nvSpPr>
            <p:spPr>
              <a:xfrm rot="7730444">
                <a:off x="728871" y="256778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2" name="Can 101"/>
              <p:cNvSpPr/>
              <p:nvPr/>
            </p:nvSpPr>
            <p:spPr>
              <a:xfrm rot="12845805">
                <a:off x="1025199" y="2468216"/>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3" name="Can 102"/>
              <p:cNvSpPr/>
              <p:nvPr/>
            </p:nvSpPr>
            <p:spPr>
              <a:xfrm rot="12845018">
                <a:off x="950020" y="2579301"/>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4" name="Can 103"/>
              <p:cNvSpPr/>
              <p:nvPr/>
            </p:nvSpPr>
            <p:spPr>
              <a:xfrm rot="19535698">
                <a:off x="1019998" y="2208648"/>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5" name="Can 104"/>
              <p:cNvSpPr/>
              <p:nvPr/>
            </p:nvSpPr>
            <p:spPr>
              <a:xfrm rot="19534911">
                <a:off x="944192" y="2097989"/>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6" name="Can 105"/>
              <p:cNvSpPr/>
              <p:nvPr/>
            </p:nvSpPr>
            <p:spPr>
              <a:xfrm rot="12845805">
                <a:off x="356184" y="2461854"/>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7" name="Can 106"/>
              <p:cNvSpPr/>
              <p:nvPr/>
            </p:nvSpPr>
            <p:spPr>
              <a:xfrm rot="12845018">
                <a:off x="281005" y="257294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8" name="Can 107"/>
              <p:cNvSpPr/>
              <p:nvPr/>
            </p:nvSpPr>
            <p:spPr>
              <a:xfrm rot="19535698">
                <a:off x="350983" y="2202286"/>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9" name="Can 108"/>
              <p:cNvSpPr/>
              <p:nvPr/>
            </p:nvSpPr>
            <p:spPr>
              <a:xfrm rot="19534911">
                <a:off x="275177" y="2091627"/>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0" name="Oval 109"/>
              <p:cNvSpPr/>
              <p:nvPr/>
            </p:nvSpPr>
            <p:spPr>
              <a:xfrm>
                <a:off x="779759" y="195926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1" name="Oval 110"/>
              <p:cNvSpPr/>
              <p:nvPr/>
            </p:nvSpPr>
            <p:spPr>
              <a:xfrm>
                <a:off x="783070" y="2651714"/>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2" name="Oval 111"/>
              <p:cNvSpPr/>
              <p:nvPr/>
            </p:nvSpPr>
            <p:spPr>
              <a:xfrm>
                <a:off x="1450149" y="196020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3" name="Oval 112"/>
              <p:cNvSpPr/>
              <p:nvPr/>
            </p:nvSpPr>
            <p:spPr>
              <a:xfrm>
                <a:off x="1453460" y="265265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4" name="Oval 113"/>
              <p:cNvSpPr/>
              <p:nvPr/>
            </p:nvSpPr>
            <p:spPr>
              <a:xfrm>
                <a:off x="2127025" y="196295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5" name="Oval 114"/>
              <p:cNvSpPr/>
              <p:nvPr/>
            </p:nvSpPr>
            <p:spPr>
              <a:xfrm>
                <a:off x="2130336" y="265540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6" name="Oval 115"/>
              <p:cNvSpPr/>
              <p:nvPr/>
            </p:nvSpPr>
            <p:spPr>
              <a:xfrm>
                <a:off x="107504" y="196020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7" name="Oval 116"/>
              <p:cNvSpPr/>
              <p:nvPr/>
            </p:nvSpPr>
            <p:spPr>
              <a:xfrm>
                <a:off x="110815" y="265265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8" name="Oval 117"/>
              <p:cNvSpPr/>
              <p:nvPr/>
            </p:nvSpPr>
            <p:spPr>
              <a:xfrm>
                <a:off x="1013729" y="2298200"/>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9" name="Oval 118"/>
              <p:cNvSpPr/>
              <p:nvPr/>
            </p:nvSpPr>
            <p:spPr>
              <a:xfrm>
                <a:off x="1684119" y="2299142"/>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0" name="Oval 119"/>
              <p:cNvSpPr/>
              <p:nvPr/>
            </p:nvSpPr>
            <p:spPr>
              <a:xfrm>
                <a:off x="2360995" y="2301892"/>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1" name="Oval 120"/>
              <p:cNvSpPr/>
              <p:nvPr/>
            </p:nvSpPr>
            <p:spPr>
              <a:xfrm>
                <a:off x="341474" y="2299142"/>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2" name="Can 121"/>
              <p:cNvSpPr/>
              <p:nvPr/>
            </p:nvSpPr>
            <p:spPr>
              <a:xfrm rot="3148723">
                <a:off x="3261929" y="2214974"/>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3" name="Can 122"/>
              <p:cNvSpPr/>
              <p:nvPr/>
            </p:nvSpPr>
            <p:spPr>
              <a:xfrm rot="3147936">
                <a:off x="3384801" y="2118190"/>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4" name="Can 123"/>
              <p:cNvSpPr/>
              <p:nvPr/>
            </p:nvSpPr>
            <p:spPr>
              <a:xfrm rot="7731231">
                <a:off x="3268527" y="2456930"/>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5" name="Can 124"/>
              <p:cNvSpPr/>
              <p:nvPr/>
            </p:nvSpPr>
            <p:spPr>
              <a:xfrm rot="7730444">
                <a:off x="3394992" y="255756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6" name="Can 125"/>
              <p:cNvSpPr/>
              <p:nvPr/>
            </p:nvSpPr>
            <p:spPr>
              <a:xfrm rot="12845805">
                <a:off x="3019189" y="2461855"/>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7" name="Can 126"/>
              <p:cNvSpPr/>
              <p:nvPr/>
            </p:nvSpPr>
            <p:spPr>
              <a:xfrm rot="12845018">
                <a:off x="2944010" y="2572939"/>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8" name="Can 127"/>
              <p:cNvSpPr/>
              <p:nvPr/>
            </p:nvSpPr>
            <p:spPr>
              <a:xfrm rot="19535698">
                <a:off x="3013988" y="2202286"/>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9" name="Can 128"/>
              <p:cNvSpPr/>
              <p:nvPr/>
            </p:nvSpPr>
            <p:spPr>
              <a:xfrm rot="19534911">
                <a:off x="2938183" y="2091628"/>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0" name="Oval 129"/>
              <p:cNvSpPr/>
              <p:nvPr/>
            </p:nvSpPr>
            <p:spPr>
              <a:xfrm>
                <a:off x="3442764" y="195926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1" name="Oval 130"/>
              <p:cNvSpPr/>
              <p:nvPr/>
            </p:nvSpPr>
            <p:spPr>
              <a:xfrm>
                <a:off x="3446075" y="2651714"/>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2" name="Oval 131"/>
              <p:cNvSpPr/>
              <p:nvPr/>
            </p:nvSpPr>
            <p:spPr>
              <a:xfrm>
                <a:off x="4113154" y="196020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3" name="Oval 132"/>
              <p:cNvSpPr/>
              <p:nvPr/>
            </p:nvSpPr>
            <p:spPr>
              <a:xfrm>
                <a:off x="4116465" y="265265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4" name="Oval 133"/>
              <p:cNvSpPr/>
              <p:nvPr/>
            </p:nvSpPr>
            <p:spPr>
              <a:xfrm>
                <a:off x="4790030" y="196295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5" name="Oval 134"/>
              <p:cNvSpPr/>
              <p:nvPr/>
            </p:nvSpPr>
            <p:spPr>
              <a:xfrm>
                <a:off x="4793341" y="265540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6" name="Oval 135"/>
              <p:cNvSpPr/>
              <p:nvPr/>
            </p:nvSpPr>
            <p:spPr>
              <a:xfrm>
                <a:off x="2770509" y="196020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7" name="Oval 136"/>
              <p:cNvSpPr/>
              <p:nvPr/>
            </p:nvSpPr>
            <p:spPr>
              <a:xfrm>
                <a:off x="2773820" y="265265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8" name="Oval 137"/>
              <p:cNvSpPr/>
              <p:nvPr/>
            </p:nvSpPr>
            <p:spPr>
              <a:xfrm>
                <a:off x="3004479" y="2299142"/>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9" name="Oval 138"/>
              <p:cNvSpPr/>
              <p:nvPr/>
            </p:nvSpPr>
            <p:spPr>
              <a:xfrm>
                <a:off x="5438744" y="1953609"/>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0" name="Oval 139"/>
              <p:cNvSpPr/>
              <p:nvPr/>
            </p:nvSpPr>
            <p:spPr>
              <a:xfrm>
                <a:off x="5442055" y="2646056"/>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1" name="Can 140"/>
              <p:cNvSpPr/>
              <p:nvPr/>
            </p:nvSpPr>
            <p:spPr>
              <a:xfrm rot="3148723">
                <a:off x="7928745" y="2208727"/>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2" name="Can 141"/>
              <p:cNvSpPr/>
              <p:nvPr/>
            </p:nvSpPr>
            <p:spPr>
              <a:xfrm rot="3147936">
                <a:off x="8051617" y="2111943"/>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3" name="Can 142"/>
              <p:cNvSpPr/>
              <p:nvPr/>
            </p:nvSpPr>
            <p:spPr>
              <a:xfrm rot="7731231">
                <a:off x="7935343" y="2450683"/>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4" name="Can 143"/>
              <p:cNvSpPr/>
              <p:nvPr/>
            </p:nvSpPr>
            <p:spPr>
              <a:xfrm rot="7730444">
                <a:off x="8061809" y="2551315"/>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5" name="Can 144"/>
              <p:cNvSpPr/>
              <p:nvPr/>
            </p:nvSpPr>
            <p:spPr>
              <a:xfrm rot="3148723">
                <a:off x="7276228" y="2226845"/>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6" name="Can 145"/>
              <p:cNvSpPr/>
              <p:nvPr/>
            </p:nvSpPr>
            <p:spPr>
              <a:xfrm rot="3147936">
                <a:off x="7399100" y="213006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7" name="Can 146"/>
              <p:cNvSpPr/>
              <p:nvPr/>
            </p:nvSpPr>
            <p:spPr>
              <a:xfrm rot="7731231">
                <a:off x="7282826" y="246880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8" name="Can 147"/>
              <p:cNvSpPr/>
              <p:nvPr/>
            </p:nvSpPr>
            <p:spPr>
              <a:xfrm rot="7730444">
                <a:off x="7409292" y="256943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9" name="Can 148"/>
              <p:cNvSpPr/>
              <p:nvPr/>
            </p:nvSpPr>
            <p:spPr>
              <a:xfrm rot="12845805">
                <a:off x="7705620" y="2469867"/>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0" name="Can 149"/>
              <p:cNvSpPr/>
              <p:nvPr/>
            </p:nvSpPr>
            <p:spPr>
              <a:xfrm rot="12845018">
                <a:off x="7630441" y="258095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1" name="Can 150"/>
              <p:cNvSpPr/>
              <p:nvPr/>
            </p:nvSpPr>
            <p:spPr>
              <a:xfrm rot="19535698">
                <a:off x="7700419" y="2210299"/>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2" name="Can 151"/>
              <p:cNvSpPr/>
              <p:nvPr/>
            </p:nvSpPr>
            <p:spPr>
              <a:xfrm rot="19534911">
                <a:off x="7624613" y="209964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3" name="Can 152"/>
              <p:cNvSpPr/>
              <p:nvPr/>
            </p:nvSpPr>
            <p:spPr>
              <a:xfrm rot="3148723">
                <a:off x="6604803" y="2225227"/>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4" name="Can 153"/>
              <p:cNvSpPr/>
              <p:nvPr/>
            </p:nvSpPr>
            <p:spPr>
              <a:xfrm rot="3147936">
                <a:off x="6727675" y="212844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5" name="Can 154"/>
              <p:cNvSpPr/>
              <p:nvPr/>
            </p:nvSpPr>
            <p:spPr>
              <a:xfrm rot="7731231">
                <a:off x="6611401" y="2467183"/>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6" name="Can 155"/>
              <p:cNvSpPr/>
              <p:nvPr/>
            </p:nvSpPr>
            <p:spPr>
              <a:xfrm rot="7730444">
                <a:off x="6737867" y="256781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7" name="Can 156"/>
              <p:cNvSpPr/>
              <p:nvPr/>
            </p:nvSpPr>
            <p:spPr>
              <a:xfrm rot="12845805">
                <a:off x="7034195" y="2468249"/>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8" name="Can 157"/>
              <p:cNvSpPr/>
              <p:nvPr/>
            </p:nvSpPr>
            <p:spPr>
              <a:xfrm rot="12845018">
                <a:off x="6959016" y="257933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9" name="Can 158"/>
              <p:cNvSpPr/>
              <p:nvPr/>
            </p:nvSpPr>
            <p:spPr>
              <a:xfrm rot="19535698">
                <a:off x="7028994" y="220868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0" name="Can 159"/>
              <p:cNvSpPr/>
              <p:nvPr/>
            </p:nvSpPr>
            <p:spPr>
              <a:xfrm rot="19534911">
                <a:off x="6953188" y="209802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1" name="Can 160"/>
              <p:cNvSpPr/>
              <p:nvPr/>
            </p:nvSpPr>
            <p:spPr>
              <a:xfrm rot="12845805">
                <a:off x="6356439" y="2461617"/>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2" name="Can 161"/>
              <p:cNvSpPr/>
              <p:nvPr/>
            </p:nvSpPr>
            <p:spPr>
              <a:xfrm rot="12845018">
                <a:off x="6281260" y="257270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3" name="Can 162"/>
              <p:cNvSpPr/>
              <p:nvPr/>
            </p:nvSpPr>
            <p:spPr>
              <a:xfrm rot="19535698">
                <a:off x="6351238" y="2202049"/>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4" name="Can 163"/>
              <p:cNvSpPr/>
              <p:nvPr/>
            </p:nvSpPr>
            <p:spPr>
              <a:xfrm rot="19534911">
                <a:off x="6275432" y="209139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5" name="Oval 164"/>
              <p:cNvSpPr/>
              <p:nvPr/>
            </p:nvSpPr>
            <p:spPr>
              <a:xfrm>
                <a:off x="6111000" y="195266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6" name="Oval 165"/>
              <p:cNvSpPr/>
              <p:nvPr/>
            </p:nvSpPr>
            <p:spPr>
              <a:xfrm>
                <a:off x="6114311" y="264511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7" name="Oval 166"/>
              <p:cNvSpPr/>
              <p:nvPr/>
            </p:nvSpPr>
            <p:spPr>
              <a:xfrm>
                <a:off x="6781389" y="1953609"/>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8" name="Oval 167"/>
              <p:cNvSpPr/>
              <p:nvPr/>
            </p:nvSpPr>
            <p:spPr>
              <a:xfrm>
                <a:off x="6784700" y="2646056"/>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9" name="Oval 168"/>
              <p:cNvSpPr/>
              <p:nvPr/>
            </p:nvSpPr>
            <p:spPr>
              <a:xfrm>
                <a:off x="7458265" y="1956359"/>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0" name="Oval 169"/>
              <p:cNvSpPr/>
              <p:nvPr/>
            </p:nvSpPr>
            <p:spPr>
              <a:xfrm>
                <a:off x="7461576" y="2648806"/>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1" name="Oval 170"/>
              <p:cNvSpPr/>
              <p:nvPr/>
            </p:nvSpPr>
            <p:spPr>
              <a:xfrm>
                <a:off x="6344969" y="2291601"/>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2" name="Oval 171"/>
              <p:cNvSpPr/>
              <p:nvPr/>
            </p:nvSpPr>
            <p:spPr>
              <a:xfrm>
                <a:off x="7015359" y="2292543"/>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3" name="Oval 172"/>
              <p:cNvSpPr/>
              <p:nvPr/>
            </p:nvSpPr>
            <p:spPr>
              <a:xfrm>
                <a:off x="7692235" y="2295292"/>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4" name="Oval 173"/>
              <p:cNvSpPr/>
              <p:nvPr/>
            </p:nvSpPr>
            <p:spPr>
              <a:xfrm>
                <a:off x="8061328" y="196586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5" name="Oval 174"/>
              <p:cNvSpPr/>
              <p:nvPr/>
            </p:nvSpPr>
            <p:spPr>
              <a:xfrm>
                <a:off x="8064639" y="2658313"/>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6" name="Can 175"/>
              <p:cNvSpPr/>
              <p:nvPr/>
            </p:nvSpPr>
            <p:spPr>
              <a:xfrm rot="18451277" flipH="1">
                <a:off x="4015600" y="1110890"/>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7" name="Can 176"/>
              <p:cNvSpPr/>
              <p:nvPr/>
            </p:nvSpPr>
            <p:spPr>
              <a:xfrm rot="18452064" flipH="1">
                <a:off x="3892728" y="1014107"/>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8" name="Can 177"/>
              <p:cNvSpPr/>
              <p:nvPr/>
            </p:nvSpPr>
            <p:spPr>
              <a:xfrm rot="13868769" flipH="1">
                <a:off x="4009001" y="1352847"/>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9" name="Can 178"/>
              <p:cNvSpPr/>
              <p:nvPr/>
            </p:nvSpPr>
            <p:spPr>
              <a:xfrm rot="13869556" flipH="1">
                <a:off x="3882536" y="1453479"/>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0" name="Can 179"/>
              <p:cNvSpPr/>
              <p:nvPr/>
            </p:nvSpPr>
            <p:spPr>
              <a:xfrm rot="18451277" flipH="1">
                <a:off x="4687025" y="110927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1" name="Can 180"/>
              <p:cNvSpPr/>
              <p:nvPr/>
            </p:nvSpPr>
            <p:spPr>
              <a:xfrm rot="18452064" flipH="1">
                <a:off x="4564153" y="1012488"/>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2" name="Can 181"/>
              <p:cNvSpPr/>
              <p:nvPr/>
            </p:nvSpPr>
            <p:spPr>
              <a:xfrm rot="13868769" flipH="1">
                <a:off x="4680426" y="1351228"/>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3" name="Can 182"/>
              <p:cNvSpPr/>
              <p:nvPr/>
            </p:nvSpPr>
            <p:spPr>
              <a:xfrm rot="13869556" flipH="1">
                <a:off x="4553961" y="145186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4" name="Can 183"/>
              <p:cNvSpPr/>
              <p:nvPr/>
            </p:nvSpPr>
            <p:spPr>
              <a:xfrm rot="8754195" flipH="1">
                <a:off x="4257633" y="1352293"/>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5" name="Can 184"/>
              <p:cNvSpPr/>
              <p:nvPr/>
            </p:nvSpPr>
            <p:spPr>
              <a:xfrm rot="8754982" flipH="1">
                <a:off x="4332812" y="1463378"/>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6" name="Can 185"/>
              <p:cNvSpPr/>
              <p:nvPr/>
            </p:nvSpPr>
            <p:spPr>
              <a:xfrm rot="2064302" flipH="1">
                <a:off x="4262834" y="1092725"/>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7" name="Can 186"/>
              <p:cNvSpPr/>
              <p:nvPr/>
            </p:nvSpPr>
            <p:spPr>
              <a:xfrm rot="2065089" flipH="1">
                <a:off x="4338639" y="982066"/>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8" name="Can 187"/>
              <p:cNvSpPr/>
              <p:nvPr/>
            </p:nvSpPr>
            <p:spPr>
              <a:xfrm rot="8754195" flipH="1">
                <a:off x="4935389" y="1345661"/>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9" name="Can 188"/>
              <p:cNvSpPr/>
              <p:nvPr/>
            </p:nvSpPr>
            <p:spPr>
              <a:xfrm rot="8754982" flipH="1">
                <a:off x="5010568" y="1456746"/>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0" name="Can 189"/>
              <p:cNvSpPr/>
              <p:nvPr/>
            </p:nvSpPr>
            <p:spPr>
              <a:xfrm rot="2064302" flipH="1">
                <a:off x="4940590" y="1086093"/>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1" name="Can 190"/>
              <p:cNvSpPr/>
              <p:nvPr/>
            </p:nvSpPr>
            <p:spPr>
              <a:xfrm rot="2065089" flipH="1">
                <a:off x="5016395" y="975434"/>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2" name="Oval 191"/>
              <p:cNvSpPr/>
              <p:nvPr/>
            </p:nvSpPr>
            <p:spPr>
              <a:xfrm flipH="1">
                <a:off x="4979980" y="836712"/>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3" name="Oval 192"/>
              <p:cNvSpPr/>
              <p:nvPr/>
            </p:nvSpPr>
            <p:spPr>
              <a:xfrm flipH="1">
                <a:off x="4976669" y="1529159"/>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4" name="Oval 193"/>
              <p:cNvSpPr/>
              <p:nvPr/>
            </p:nvSpPr>
            <p:spPr>
              <a:xfrm flipH="1">
                <a:off x="4309590" y="837653"/>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5" name="Oval 194"/>
              <p:cNvSpPr/>
              <p:nvPr/>
            </p:nvSpPr>
            <p:spPr>
              <a:xfrm flipH="1">
                <a:off x="4306279" y="153010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6" name="Oval 195"/>
              <p:cNvSpPr/>
              <p:nvPr/>
            </p:nvSpPr>
            <p:spPr>
              <a:xfrm flipH="1">
                <a:off x="3632714" y="840403"/>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7" name="Oval 196"/>
              <p:cNvSpPr/>
              <p:nvPr/>
            </p:nvSpPr>
            <p:spPr>
              <a:xfrm flipH="1">
                <a:off x="3629403" y="153285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8" name="Oval 197"/>
              <p:cNvSpPr/>
              <p:nvPr/>
            </p:nvSpPr>
            <p:spPr>
              <a:xfrm flipH="1">
                <a:off x="5652235" y="837653"/>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9" name="Oval 198"/>
              <p:cNvSpPr/>
              <p:nvPr/>
            </p:nvSpPr>
            <p:spPr>
              <a:xfrm flipH="1">
                <a:off x="5648924" y="153010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0" name="Oval 199"/>
              <p:cNvSpPr/>
              <p:nvPr/>
            </p:nvSpPr>
            <p:spPr>
              <a:xfrm flipH="1">
                <a:off x="4746010" y="1175645"/>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1" name="Oval 200"/>
              <p:cNvSpPr/>
              <p:nvPr/>
            </p:nvSpPr>
            <p:spPr>
              <a:xfrm flipH="1">
                <a:off x="4075620" y="1176587"/>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2" name="Oval 201"/>
              <p:cNvSpPr/>
              <p:nvPr/>
            </p:nvSpPr>
            <p:spPr>
              <a:xfrm>
                <a:off x="2996631" y="836712"/>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3" name="Oval 202"/>
              <p:cNvSpPr/>
              <p:nvPr/>
            </p:nvSpPr>
            <p:spPr>
              <a:xfrm>
                <a:off x="2999942" y="1529159"/>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sp>
        <p:nvSpPr>
          <p:cNvPr id="204" name="TextBox 203"/>
          <p:cNvSpPr txBox="1"/>
          <p:nvPr/>
        </p:nvSpPr>
        <p:spPr>
          <a:xfrm>
            <a:off x="5562600" y="1447800"/>
            <a:ext cx="3429000" cy="1815882"/>
          </a:xfrm>
          <a:prstGeom prst="rect">
            <a:avLst/>
          </a:prstGeom>
          <a:noFill/>
        </p:spPr>
        <p:txBody>
          <a:bodyPr wrap="square" rtlCol="0">
            <a:spAutoFit/>
          </a:bodyPr>
          <a:lstStyle/>
          <a:p>
            <a:r>
              <a:rPr lang="en-US" sz="2800" dirty="0" smtClean="0"/>
              <a:t>Here we can clearly see the squares from the TEM grids used for series A and B</a:t>
            </a:r>
            <a:endParaRPr lang="en-US" sz="2800" dirty="0"/>
          </a:p>
        </p:txBody>
      </p:sp>
    </p:spTree>
    <p:extLst>
      <p:ext uri="{BB962C8B-B14F-4D97-AF65-F5344CB8AC3E}">
        <p14:creationId xmlns:p14="http://schemas.microsoft.com/office/powerpoint/2010/main" val="5676596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 Raman</a:t>
            </a:r>
            <a:endParaRPr lang="en-US" dirty="0"/>
          </a:p>
        </p:txBody>
      </p:sp>
      <p:sp>
        <p:nvSpPr>
          <p:cNvPr id="3" name="Content Placeholder 2"/>
          <p:cNvSpPr>
            <a:spLocks noGrp="1"/>
          </p:cNvSpPr>
          <p:nvPr>
            <p:ph idx="1"/>
          </p:nvPr>
        </p:nvSpPr>
        <p:spPr>
          <a:xfrm>
            <a:off x="457200" y="1600200"/>
            <a:ext cx="8229600" cy="2057400"/>
          </a:xfrm>
        </p:spPr>
        <p:txBody>
          <a:bodyPr>
            <a:normAutofit fontScale="92500" lnSpcReduction="10000"/>
          </a:bodyPr>
          <a:lstStyle/>
          <a:p>
            <a:r>
              <a:rPr lang="en-US" dirty="0" smtClean="0"/>
              <a:t>Raman Spectroscopy is a technique used to observe low-frequency modes in a system</a:t>
            </a:r>
          </a:p>
          <a:p>
            <a:r>
              <a:rPr lang="en-US" dirty="0" smtClean="0"/>
              <a:t>It is the inelastic scattering of photons after interacting with the molecular vibrations or phonons in our system</a:t>
            </a:r>
            <a:endParaRPr lang="en-US" dirty="0"/>
          </a:p>
        </p:txBody>
      </p:sp>
      <p:grpSp>
        <p:nvGrpSpPr>
          <p:cNvPr id="67" name="Group 66"/>
          <p:cNvGrpSpPr/>
          <p:nvPr/>
        </p:nvGrpSpPr>
        <p:grpSpPr>
          <a:xfrm>
            <a:off x="-44285" y="3521651"/>
            <a:ext cx="8654886" cy="2986159"/>
            <a:chOff x="-44286" y="2802872"/>
            <a:chExt cx="10616103" cy="2986159"/>
          </a:xfrm>
        </p:grpSpPr>
        <p:cxnSp>
          <p:nvCxnSpPr>
            <p:cNvPr id="68" name="Straight Connector 67"/>
            <p:cNvCxnSpPr/>
            <p:nvPr/>
          </p:nvCxnSpPr>
          <p:spPr>
            <a:xfrm>
              <a:off x="2153813" y="5061398"/>
              <a:ext cx="2137893" cy="0"/>
            </a:xfrm>
            <a:prstGeom prst="line">
              <a:avLst/>
            </a:prstGeom>
            <a:noFill/>
            <a:ln w="9525" cap="flat" cmpd="sng" algn="ctr">
              <a:solidFill>
                <a:srgbClr val="FFFFFF"/>
              </a:solidFill>
              <a:prstDash val="solid"/>
            </a:ln>
            <a:effectLst/>
          </p:spPr>
        </p:cxnSp>
        <p:cxnSp>
          <p:nvCxnSpPr>
            <p:cNvPr id="69" name="Straight Connector 68"/>
            <p:cNvCxnSpPr/>
            <p:nvPr/>
          </p:nvCxnSpPr>
          <p:spPr>
            <a:xfrm>
              <a:off x="4731197" y="5061398"/>
              <a:ext cx="2137893" cy="0"/>
            </a:xfrm>
            <a:prstGeom prst="line">
              <a:avLst/>
            </a:prstGeom>
            <a:noFill/>
            <a:ln w="9525" cap="flat" cmpd="sng" algn="ctr">
              <a:solidFill>
                <a:srgbClr val="FFFFFF"/>
              </a:solidFill>
              <a:prstDash val="solid"/>
            </a:ln>
            <a:effectLst/>
          </p:spPr>
        </p:cxnSp>
        <p:sp>
          <p:nvSpPr>
            <p:cNvPr id="70" name="TextBox 69"/>
            <p:cNvSpPr txBox="1"/>
            <p:nvPr/>
          </p:nvSpPr>
          <p:spPr>
            <a:xfrm>
              <a:off x="1493326" y="4876731"/>
              <a:ext cx="65114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Corbel" panose="020B0503020204020204"/>
                </a:rPr>
                <a:t>E = </a:t>
              </a:r>
              <a:r>
                <a:rPr kumimoji="0" lang="en-US" sz="1800" b="0" i="0" u="none" strike="noStrike" kern="0" cap="none" spc="0" normalizeH="0" baseline="0" noProof="0" dirty="0" smtClean="0">
                  <a:ln>
                    <a:noFill/>
                  </a:ln>
                  <a:solidFill>
                    <a:srgbClr val="FFFFFF"/>
                  </a:solidFill>
                  <a:effectLst/>
                  <a:uLnTx/>
                  <a:uFillTx/>
                  <a:latin typeface="Cambria Math" panose="02040503050406030204" pitchFamily="18" charset="0"/>
                  <a:ea typeface="Cambria Math" panose="02040503050406030204" pitchFamily="18" charset="0"/>
                </a:rPr>
                <a:t>0</a:t>
              </a:r>
            </a:p>
          </p:txBody>
        </p:sp>
        <p:cxnSp>
          <p:nvCxnSpPr>
            <p:cNvPr id="71" name="Straight Arrow Connector 70"/>
            <p:cNvCxnSpPr/>
            <p:nvPr/>
          </p:nvCxnSpPr>
          <p:spPr>
            <a:xfrm flipV="1">
              <a:off x="2558099" y="3352800"/>
              <a:ext cx="0" cy="1708598"/>
            </a:xfrm>
            <a:prstGeom prst="straightConnector1">
              <a:avLst/>
            </a:prstGeom>
            <a:noFill/>
            <a:ln w="25400" cap="flat" cmpd="sng" algn="ctr">
              <a:solidFill>
                <a:srgbClr val="FFC000"/>
              </a:solidFill>
              <a:prstDash val="solid"/>
              <a:tailEnd type="triangle"/>
            </a:ln>
            <a:effectLst/>
          </p:spPr>
        </p:cxnSp>
        <p:cxnSp>
          <p:nvCxnSpPr>
            <p:cNvPr id="72" name="Straight Connector 71"/>
            <p:cNvCxnSpPr/>
            <p:nvPr/>
          </p:nvCxnSpPr>
          <p:spPr>
            <a:xfrm>
              <a:off x="4841562" y="3355108"/>
              <a:ext cx="169572" cy="0"/>
            </a:xfrm>
            <a:prstGeom prst="line">
              <a:avLst/>
            </a:prstGeom>
            <a:noFill/>
            <a:ln w="9525" cap="flat" cmpd="sng" algn="ctr">
              <a:solidFill>
                <a:srgbClr val="2C2C2C"/>
              </a:solidFill>
              <a:prstDash val="solid"/>
            </a:ln>
            <a:effectLst/>
          </p:spPr>
        </p:cxnSp>
        <p:cxnSp>
          <p:nvCxnSpPr>
            <p:cNvPr id="73" name="Straight Connector 72"/>
            <p:cNvCxnSpPr/>
            <p:nvPr/>
          </p:nvCxnSpPr>
          <p:spPr>
            <a:xfrm>
              <a:off x="5080862" y="3355108"/>
              <a:ext cx="169572" cy="0"/>
            </a:xfrm>
            <a:prstGeom prst="line">
              <a:avLst/>
            </a:prstGeom>
            <a:noFill/>
            <a:ln w="9525" cap="flat" cmpd="sng" algn="ctr">
              <a:solidFill>
                <a:srgbClr val="2C2C2C"/>
              </a:solidFill>
              <a:prstDash val="solid"/>
            </a:ln>
            <a:effectLst/>
          </p:spPr>
        </p:cxnSp>
        <p:cxnSp>
          <p:nvCxnSpPr>
            <p:cNvPr id="74" name="Straight Connector 73"/>
            <p:cNvCxnSpPr/>
            <p:nvPr/>
          </p:nvCxnSpPr>
          <p:spPr>
            <a:xfrm>
              <a:off x="5326699" y="3356247"/>
              <a:ext cx="169572" cy="0"/>
            </a:xfrm>
            <a:prstGeom prst="line">
              <a:avLst/>
            </a:prstGeom>
            <a:noFill/>
            <a:ln w="9525" cap="flat" cmpd="sng" algn="ctr">
              <a:solidFill>
                <a:srgbClr val="2C2C2C"/>
              </a:solidFill>
              <a:prstDash val="solid"/>
            </a:ln>
            <a:effectLst/>
          </p:spPr>
        </p:cxnSp>
        <p:cxnSp>
          <p:nvCxnSpPr>
            <p:cNvPr id="75" name="Straight Connector 74"/>
            <p:cNvCxnSpPr/>
            <p:nvPr/>
          </p:nvCxnSpPr>
          <p:spPr>
            <a:xfrm>
              <a:off x="5565999" y="3356247"/>
              <a:ext cx="169572" cy="0"/>
            </a:xfrm>
            <a:prstGeom prst="line">
              <a:avLst/>
            </a:prstGeom>
            <a:noFill/>
            <a:ln w="9525" cap="flat" cmpd="sng" algn="ctr">
              <a:solidFill>
                <a:srgbClr val="2C2C2C"/>
              </a:solidFill>
              <a:prstDash val="solid"/>
            </a:ln>
            <a:effectLst/>
          </p:spPr>
        </p:cxnSp>
        <p:cxnSp>
          <p:nvCxnSpPr>
            <p:cNvPr id="76" name="Straight Connector 75"/>
            <p:cNvCxnSpPr/>
            <p:nvPr/>
          </p:nvCxnSpPr>
          <p:spPr>
            <a:xfrm>
              <a:off x="3889062" y="3353866"/>
              <a:ext cx="169572" cy="0"/>
            </a:xfrm>
            <a:prstGeom prst="line">
              <a:avLst/>
            </a:prstGeom>
            <a:noFill/>
            <a:ln w="9525" cap="flat" cmpd="sng" algn="ctr">
              <a:solidFill>
                <a:srgbClr val="2C2C2C"/>
              </a:solidFill>
              <a:prstDash val="solid"/>
            </a:ln>
            <a:effectLst/>
          </p:spPr>
        </p:cxnSp>
        <p:cxnSp>
          <p:nvCxnSpPr>
            <p:cNvPr id="77" name="Straight Connector 76"/>
            <p:cNvCxnSpPr/>
            <p:nvPr/>
          </p:nvCxnSpPr>
          <p:spPr>
            <a:xfrm>
              <a:off x="4128362" y="3353866"/>
              <a:ext cx="169572" cy="0"/>
            </a:xfrm>
            <a:prstGeom prst="line">
              <a:avLst/>
            </a:prstGeom>
            <a:noFill/>
            <a:ln w="9525" cap="flat" cmpd="sng" algn="ctr">
              <a:solidFill>
                <a:srgbClr val="2C2C2C"/>
              </a:solidFill>
              <a:prstDash val="solid"/>
            </a:ln>
            <a:effectLst/>
          </p:spPr>
        </p:cxnSp>
        <p:cxnSp>
          <p:nvCxnSpPr>
            <p:cNvPr id="78" name="Straight Connector 77"/>
            <p:cNvCxnSpPr/>
            <p:nvPr/>
          </p:nvCxnSpPr>
          <p:spPr>
            <a:xfrm>
              <a:off x="4374199" y="3355005"/>
              <a:ext cx="169572" cy="0"/>
            </a:xfrm>
            <a:prstGeom prst="line">
              <a:avLst/>
            </a:prstGeom>
            <a:noFill/>
            <a:ln w="9525" cap="flat" cmpd="sng" algn="ctr">
              <a:solidFill>
                <a:srgbClr val="2C2C2C"/>
              </a:solidFill>
              <a:prstDash val="solid"/>
            </a:ln>
            <a:effectLst/>
          </p:spPr>
        </p:cxnSp>
        <p:cxnSp>
          <p:nvCxnSpPr>
            <p:cNvPr id="79" name="Straight Connector 78"/>
            <p:cNvCxnSpPr/>
            <p:nvPr/>
          </p:nvCxnSpPr>
          <p:spPr>
            <a:xfrm>
              <a:off x="4613499" y="3355005"/>
              <a:ext cx="169572" cy="0"/>
            </a:xfrm>
            <a:prstGeom prst="line">
              <a:avLst/>
            </a:prstGeom>
            <a:noFill/>
            <a:ln w="9525" cap="flat" cmpd="sng" algn="ctr">
              <a:solidFill>
                <a:srgbClr val="2C2C2C"/>
              </a:solidFill>
              <a:prstDash val="solid"/>
            </a:ln>
            <a:effectLst/>
          </p:spPr>
        </p:cxnSp>
        <p:cxnSp>
          <p:nvCxnSpPr>
            <p:cNvPr id="80" name="Straight Connector 79"/>
            <p:cNvCxnSpPr/>
            <p:nvPr/>
          </p:nvCxnSpPr>
          <p:spPr>
            <a:xfrm>
              <a:off x="2936562" y="3355005"/>
              <a:ext cx="169572" cy="0"/>
            </a:xfrm>
            <a:prstGeom prst="line">
              <a:avLst/>
            </a:prstGeom>
            <a:noFill/>
            <a:ln w="9525" cap="flat" cmpd="sng" algn="ctr">
              <a:solidFill>
                <a:srgbClr val="2C2C2C"/>
              </a:solidFill>
              <a:prstDash val="solid"/>
            </a:ln>
            <a:effectLst/>
          </p:spPr>
        </p:cxnSp>
        <p:cxnSp>
          <p:nvCxnSpPr>
            <p:cNvPr id="81" name="Straight Connector 80"/>
            <p:cNvCxnSpPr/>
            <p:nvPr/>
          </p:nvCxnSpPr>
          <p:spPr>
            <a:xfrm>
              <a:off x="3175862" y="3355005"/>
              <a:ext cx="169572" cy="0"/>
            </a:xfrm>
            <a:prstGeom prst="line">
              <a:avLst/>
            </a:prstGeom>
            <a:noFill/>
            <a:ln w="9525" cap="flat" cmpd="sng" algn="ctr">
              <a:solidFill>
                <a:srgbClr val="2C2C2C"/>
              </a:solidFill>
              <a:prstDash val="solid"/>
            </a:ln>
            <a:effectLst/>
          </p:spPr>
        </p:cxnSp>
        <p:cxnSp>
          <p:nvCxnSpPr>
            <p:cNvPr id="82" name="Straight Connector 81"/>
            <p:cNvCxnSpPr/>
            <p:nvPr/>
          </p:nvCxnSpPr>
          <p:spPr>
            <a:xfrm>
              <a:off x="3421699" y="3356144"/>
              <a:ext cx="169572" cy="0"/>
            </a:xfrm>
            <a:prstGeom prst="line">
              <a:avLst/>
            </a:prstGeom>
            <a:noFill/>
            <a:ln w="9525" cap="flat" cmpd="sng" algn="ctr">
              <a:solidFill>
                <a:srgbClr val="2C2C2C"/>
              </a:solidFill>
              <a:prstDash val="solid"/>
            </a:ln>
            <a:effectLst/>
          </p:spPr>
        </p:cxnSp>
        <p:cxnSp>
          <p:nvCxnSpPr>
            <p:cNvPr id="83" name="Straight Connector 82"/>
            <p:cNvCxnSpPr/>
            <p:nvPr/>
          </p:nvCxnSpPr>
          <p:spPr>
            <a:xfrm>
              <a:off x="3660999" y="3356144"/>
              <a:ext cx="169572" cy="0"/>
            </a:xfrm>
            <a:prstGeom prst="line">
              <a:avLst/>
            </a:prstGeom>
            <a:noFill/>
            <a:ln w="9525" cap="flat" cmpd="sng" algn="ctr">
              <a:solidFill>
                <a:srgbClr val="2C2C2C"/>
              </a:solidFill>
              <a:prstDash val="solid"/>
            </a:ln>
            <a:effectLst/>
          </p:spPr>
        </p:cxnSp>
        <p:cxnSp>
          <p:nvCxnSpPr>
            <p:cNvPr id="84" name="Straight Connector 83"/>
            <p:cNvCxnSpPr/>
            <p:nvPr/>
          </p:nvCxnSpPr>
          <p:spPr>
            <a:xfrm>
              <a:off x="1984062" y="3353763"/>
              <a:ext cx="169572" cy="0"/>
            </a:xfrm>
            <a:prstGeom prst="line">
              <a:avLst/>
            </a:prstGeom>
            <a:noFill/>
            <a:ln w="9525" cap="flat" cmpd="sng" algn="ctr">
              <a:solidFill>
                <a:srgbClr val="2C2C2C"/>
              </a:solidFill>
              <a:prstDash val="solid"/>
            </a:ln>
            <a:effectLst/>
          </p:spPr>
        </p:cxnSp>
        <p:cxnSp>
          <p:nvCxnSpPr>
            <p:cNvPr id="85" name="Straight Connector 84"/>
            <p:cNvCxnSpPr/>
            <p:nvPr/>
          </p:nvCxnSpPr>
          <p:spPr>
            <a:xfrm>
              <a:off x="2223362" y="3353763"/>
              <a:ext cx="169572" cy="0"/>
            </a:xfrm>
            <a:prstGeom prst="line">
              <a:avLst/>
            </a:prstGeom>
            <a:noFill/>
            <a:ln w="9525" cap="flat" cmpd="sng" algn="ctr">
              <a:solidFill>
                <a:srgbClr val="2C2C2C"/>
              </a:solidFill>
              <a:prstDash val="solid"/>
            </a:ln>
            <a:effectLst/>
          </p:spPr>
        </p:cxnSp>
        <p:cxnSp>
          <p:nvCxnSpPr>
            <p:cNvPr id="86" name="Straight Connector 85"/>
            <p:cNvCxnSpPr/>
            <p:nvPr/>
          </p:nvCxnSpPr>
          <p:spPr>
            <a:xfrm>
              <a:off x="2469199" y="3354902"/>
              <a:ext cx="169572" cy="0"/>
            </a:xfrm>
            <a:prstGeom prst="line">
              <a:avLst/>
            </a:prstGeom>
            <a:noFill/>
            <a:ln w="9525" cap="flat" cmpd="sng" algn="ctr">
              <a:solidFill>
                <a:srgbClr val="2C2C2C"/>
              </a:solidFill>
              <a:prstDash val="solid"/>
            </a:ln>
            <a:effectLst/>
          </p:spPr>
        </p:cxnSp>
        <p:cxnSp>
          <p:nvCxnSpPr>
            <p:cNvPr id="87" name="Straight Connector 86"/>
            <p:cNvCxnSpPr/>
            <p:nvPr/>
          </p:nvCxnSpPr>
          <p:spPr>
            <a:xfrm>
              <a:off x="2708499" y="3354902"/>
              <a:ext cx="169572" cy="0"/>
            </a:xfrm>
            <a:prstGeom prst="line">
              <a:avLst/>
            </a:prstGeom>
            <a:noFill/>
            <a:ln w="9525" cap="flat" cmpd="sng" algn="ctr">
              <a:solidFill>
                <a:srgbClr val="2C2C2C"/>
              </a:solidFill>
              <a:prstDash val="solid"/>
            </a:ln>
            <a:effectLst/>
          </p:spPr>
        </p:cxnSp>
        <p:cxnSp>
          <p:nvCxnSpPr>
            <p:cNvPr id="88" name="Straight Connector 87"/>
            <p:cNvCxnSpPr/>
            <p:nvPr/>
          </p:nvCxnSpPr>
          <p:spPr>
            <a:xfrm>
              <a:off x="6760849" y="3355005"/>
              <a:ext cx="169572" cy="0"/>
            </a:xfrm>
            <a:prstGeom prst="line">
              <a:avLst/>
            </a:prstGeom>
            <a:noFill/>
            <a:ln w="9525" cap="flat" cmpd="sng" algn="ctr">
              <a:solidFill>
                <a:srgbClr val="2C2C2C"/>
              </a:solidFill>
              <a:prstDash val="solid"/>
            </a:ln>
            <a:effectLst/>
          </p:spPr>
        </p:cxnSp>
        <p:cxnSp>
          <p:nvCxnSpPr>
            <p:cNvPr id="89" name="Straight Connector 88"/>
            <p:cNvCxnSpPr/>
            <p:nvPr/>
          </p:nvCxnSpPr>
          <p:spPr>
            <a:xfrm>
              <a:off x="5808349" y="3353763"/>
              <a:ext cx="169572" cy="0"/>
            </a:xfrm>
            <a:prstGeom prst="line">
              <a:avLst/>
            </a:prstGeom>
            <a:noFill/>
            <a:ln w="9525" cap="flat" cmpd="sng" algn="ctr">
              <a:solidFill>
                <a:srgbClr val="2C2C2C"/>
              </a:solidFill>
              <a:prstDash val="solid"/>
            </a:ln>
            <a:effectLst/>
          </p:spPr>
        </p:cxnSp>
        <p:cxnSp>
          <p:nvCxnSpPr>
            <p:cNvPr id="90" name="Straight Connector 89"/>
            <p:cNvCxnSpPr/>
            <p:nvPr/>
          </p:nvCxnSpPr>
          <p:spPr>
            <a:xfrm>
              <a:off x="6047649" y="3353763"/>
              <a:ext cx="169572" cy="0"/>
            </a:xfrm>
            <a:prstGeom prst="line">
              <a:avLst/>
            </a:prstGeom>
            <a:noFill/>
            <a:ln w="9525" cap="flat" cmpd="sng" algn="ctr">
              <a:solidFill>
                <a:srgbClr val="2C2C2C"/>
              </a:solidFill>
              <a:prstDash val="solid"/>
            </a:ln>
            <a:effectLst/>
          </p:spPr>
        </p:cxnSp>
        <p:cxnSp>
          <p:nvCxnSpPr>
            <p:cNvPr id="91" name="Straight Connector 90"/>
            <p:cNvCxnSpPr/>
            <p:nvPr/>
          </p:nvCxnSpPr>
          <p:spPr>
            <a:xfrm>
              <a:off x="6293486" y="3354902"/>
              <a:ext cx="169572" cy="0"/>
            </a:xfrm>
            <a:prstGeom prst="line">
              <a:avLst/>
            </a:prstGeom>
            <a:noFill/>
            <a:ln w="9525" cap="flat" cmpd="sng" algn="ctr">
              <a:solidFill>
                <a:srgbClr val="2C2C2C"/>
              </a:solidFill>
              <a:prstDash val="solid"/>
            </a:ln>
            <a:effectLst/>
          </p:spPr>
        </p:cxnSp>
        <p:cxnSp>
          <p:nvCxnSpPr>
            <p:cNvPr id="92" name="Straight Connector 91"/>
            <p:cNvCxnSpPr/>
            <p:nvPr/>
          </p:nvCxnSpPr>
          <p:spPr>
            <a:xfrm>
              <a:off x="6532786" y="3354902"/>
              <a:ext cx="169572" cy="0"/>
            </a:xfrm>
            <a:prstGeom prst="line">
              <a:avLst/>
            </a:prstGeom>
            <a:noFill/>
            <a:ln w="9525" cap="flat" cmpd="sng" algn="ctr">
              <a:solidFill>
                <a:srgbClr val="2C2C2C"/>
              </a:solidFill>
              <a:prstDash val="solid"/>
            </a:ln>
            <a:effectLst/>
          </p:spPr>
        </p:cxnSp>
        <p:sp>
          <p:nvSpPr>
            <p:cNvPr id="93" name="TextBox 92"/>
            <p:cNvSpPr txBox="1"/>
            <p:nvPr/>
          </p:nvSpPr>
          <p:spPr>
            <a:xfrm>
              <a:off x="6962869" y="3159246"/>
              <a:ext cx="198400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2C2C2C"/>
                  </a:solidFill>
                  <a:effectLst/>
                  <a:uLnTx/>
                  <a:uFillTx/>
                  <a:latin typeface="Corbel" panose="020B0503020204020204"/>
                </a:rPr>
                <a:t>Intermediate State</a:t>
              </a:r>
            </a:p>
          </p:txBody>
        </p:sp>
        <p:grpSp>
          <p:nvGrpSpPr>
            <p:cNvPr id="94" name="Group 93"/>
            <p:cNvGrpSpPr/>
            <p:nvPr/>
          </p:nvGrpSpPr>
          <p:grpSpPr>
            <a:xfrm>
              <a:off x="2744888" y="3654777"/>
              <a:ext cx="882772" cy="229062"/>
              <a:chOff x="2744888" y="3654777"/>
              <a:chExt cx="882772" cy="229062"/>
            </a:xfrm>
          </p:grpSpPr>
          <p:cxnSp>
            <p:nvCxnSpPr>
              <p:cNvPr id="122" name="Straight Connector 121"/>
              <p:cNvCxnSpPr/>
              <p:nvPr/>
            </p:nvCxnSpPr>
            <p:spPr>
              <a:xfrm>
                <a:off x="2972951" y="3654880"/>
                <a:ext cx="169572" cy="0"/>
              </a:xfrm>
              <a:prstGeom prst="line">
                <a:avLst/>
              </a:prstGeom>
              <a:noFill/>
              <a:ln w="25400" cap="flat" cmpd="sng" algn="ctr">
                <a:solidFill>
                  <a:srgbClr val="FF0000"/>
                </a:solidFill>
                <a:prstDash val="solid"/>
              </a:ln>
              <a:effectLst/>
            </p:spPr>
          </p:cxnSp>
          <p:cxnSp>
            <p:nvCxnSpPr>
              <p:cNvPr id="123" name="Straight Connector 122"/>
              <p:cNvCxnSpPr/>
              <p:nvPr/>
            </p:nvCxnSpPr>
            <p:spPr>
              <a:xfrm>
                <a:off x="3212251" y="3654880"/>
                <a:ext cx="169572" cy="0"/>
              </a:xfrm>
              <a:prstGeom prst="line">
                <a:avLst/>
              </a:prstGeom>
              <a:noFill/>
              <a:ln w="25400" cap="flat" cmpd="sng" algn="ctr">
                <a:solidFill>
                  <a:srgbClr val="FF0000"/>
                </a:solidFill>
                <a:prstDash val="solid"/>
              </a:ln>
              <a:effectLst/>
            </p:spPr>
          </p:cxnSp>
          <p:cxnSp>
            <p:nvCxnSpPr>
              <p:cNvPr id="124" name="Straight Connector 123"/>
              <p:cNvCxnSpPr/>
              <p:nvPr/>
            </p:nvCxnSpPr>
            <p:spPr>
              <a:xfrm>
                <a:off x="3458088" y="3656019"/>
                <a:ext cx="169572" cy="0"/>
              </a:xfrm>
              <a:prstGeom prst="line">
                <a:avLst/>
              </a:prstGeom>
              <a:noFill/>
              <a:ln w="25400" cap="flat" cmpd="sng" algn="ctr">
                <a:solidFill>
                  <a:srgbClr val="FF0000"/>
                </a:solidFill>
                <a:prstDash val="solid"/>
              </a:ln>
              <a:effectLst/>
            </p:spPr>
          </p:cxnSp>
          <p:cxnSp>
            <p:nvCxnSpPr>
              <p:cNvPr id="125" name="Straight Connector 124"/>
              <p:cNvCxnSpPr/>
              <p:nvPr/>
            </p:nvCxnSpPr>
            <p:spPr>
              <a:xfrm>
                <a:off x="2744888" y="3654777"/>
                <a:ext cx="169572" cy="0"/>
              </a:xfrm>
              <a:prstGeom prst="line">
                <a:avLst/>
              </a:prstGeom>
              <a:noFill/>
              <a:ln w="25400" cap="flat" cmpd="sng" algn="ctr">
                <a:solidFill>
                  <a:srgbClr val="FF0000"/>
                </a:solidFill>
                <a:prstDash val="solid"/>
              </a:ln>
              <a:effectLst/>
            </p:spPr>
          </p:cxnSp>
          <p:cxnSp>
            <p:nvCxnSpPr>
              <p:cNvPr id="126" name="Straight Connector 125"/>
              <p:cNvCxnSpPr/>
              <p:nvPr/>
            </p:nvCxnSpPr>
            <p:spPr>
              <a:xfrm>
                <a:off x="2972951" y="3882700"/>
                <a:ext cx="169572" cy="0"/>
              </a:xfrm>
              <a:prstGeom prst="line">
                <a:avLst/>
              </a:prstGeom>
              <a:noFill/>
              <a:ln w="25400" cap="flat" cmpd="sng" algn="ctr">
                <a:solidFill>
                  <a:srgbClr val="FF0000"/>
                </a:solidFill>
                <a:prstDash val="solid"/>
              </a:ln>
              <a:effectLst/>
            </p:spPr>
          </p:cxnSp>
          <p:cxnSp>
            <p:nvCxnSpPr>
              <p:cNvPr id="127" name="Straight Connector 126"/>
              <p:cNvCxnSpPr/>
              <p:nvPr/>
            </p:nvCxnSpPr>
            <p:spPr>
              <a:xfrm>
                <a:off x="3212251" y="3882700"/>
                <a:ext cx="169572" cy="0"/>
              </a:xfrm>
              <a:prstGeom prst="line">
                <a:avLst/>
              </a:prstGeom>
              <a:noFill/>
              <a:ln w="25400" cap="flat" cmpd="sng" algn="ctr">
                <a:solidFill>
                  <a:srgbClr val="FF0000"/>
                </a:solidFill>
                <a:prstDash val="solid"/>
              </a:ln>
              <a:effectLst/>
            </p:spPr>
          </p:cxnSp>
          <p:cxnSp>
            <p:nvCxnSpPr>
              <p:cNvPr id="128" name="Straight Connector 127"/>
              <p:cNvCxnSpPr/>
              <p:nvPr/>
            </p:nvCxnSpPr>
            <p:spPr>
              <a:xfrm>
                <a:off x="3458088" y="3883839"/>
                <a:ext cx="169572" cy="0"/>
              </a:xfrm>
              <a:prstGeom prst="line">
                <a:avLst/>
              </a:prstGeom>
              <a:noFill/>
              <a:ln w="25400" cap="flat" cmpd="sng" algn="ctr">
                <a:solidFill>
                  <a:srgbClr val="FF0000"/>
                </a:solidFill>
                <a:prstDash val="solid"/>
              </a:ln>
              <a:effectLst/>
            </p:spPr>
          </p:cxnSp>
          <p:cxnSp>
            <p:nvCxnSpPr>
              <p:cNvPr id="129" name="Straight Connector 128"/>
              <p:cNvCxnSpPr/>
              <p:nvPr/>
            </p:nvCxnSpPr>
            <p:spPr>
              <a:xfrm>
                <a:off x="2744888" y="3882597"/>
                <a:ext cx="169572" cy="0"/>
              </a:xfrm>
              <a:prstGeom prst="line">
                <a:avLst/>
              </a:prstGeom>
              <a:noFill/>
              <a:ln w="25400" cap="flat" cmpd="sng" algn="ctr">
                <a:solidFill>
                  <a:srgbClr val="FF0000"/>
                </a:solidFill>
                <a:prstDash val="solid"/>
              </a:ln>
              <a:effectLst/>
            </p:spPr>
          </p:cxnSp>
        </p:grpSp>
        <p:grpSp>
          <p:nvGrpSpPr>
            <p:cNvPr id="95" name="Group 94"/>
            <p:cNvGrpSpPr/>
            <p:nvPr/>
          </p:nvGrpSpPr>
          <p:grpSpPr>
            <a:xfrm>
              <a:off x="5449562" y="2905854"/>
              <a:ext cx="890522" cy="230304"/>
              <a:chOff x="5363088" y="3653638"/>
              <a:chExt cx="890522" cy="230304"/>
            </a:xfrm>
          </p:grpSpPr>
          <p:cxnSp>
            <p:nvCxnSpPr>
              <p:cNvPr id="114" name="Straight Connector 113"/>
              <p:cNvCxnSpPr/>
              <p:nvPr/>
            </p:nvCxnSpPr>
            <p:spPr>
              <a:xfrm>
                <a:off x="5363088" y="3656122"/>
                <a:ext cx="169572" cy="0"/>
              </a:xfrm>
              <a:prstGeom prst="line">
                <a:avLst/>
              </a:prstGeom>
              <a:noFill/>
              <a:ln w="25400" cap="flat" cmpd="sng" algn="ctr">
                <a:solidFill>
                  <a:srgbClr val="FF0000"/>
                </a:solidFill>
                <a:prstDash val="solid"/>
              </a:ln>
              <a:effectLst/>
            </p:spPr>
          </p:cxnSp>
          <p:cxnSp>
            <p:nvCxnSpPr>
              <p:cNvPr id="115" name="Straight Connector 114"/>
              <p:cNvCxnSpPr/>
              <p:nvPr/>
            </p:nvCxnSpPr>
            <p:spPr>
              <a:xfrm>
                <a:off x="5602388" y="3656122"/>
                <a:ext cx="169572" cy="0"/>
              </a:xfrm>
              <a:prstGeom prst="line">
                <a:avLst/>
              </a:prstGeom>
              <a:noFill/>
              <a:ln w="25400" cap="flat" cmpd="sng" algn="ctr">
                <a:solidFill>
                  <a:srgbClr val="FF0000"/>
                </a:solidFill>
                <a:prstDash val="solid"/>
              </a:ln>
              <a:effectLst/>
            </p:spPr>
          </p:cxnSp>
          <p:cxnSp>
            <p:nvCxnSpPr>
              <p:cNvPr id="116" name="Straight Connector 115"/>
              <p:cNvCxnSpPr/>
              <p:nvPr/>
            </p:nvCxnSpPr>
            <p:spPr>
              <a:xfrm>
                <a:off x="5844738" y="3653638"/>
                <a:ext cx="169572" cy="0"/>
              </a:xfrm>
              <a:prstGeom prst="line">
                <a:avLst/>
              </a:prstGeom>
              <a:noFill/>
              <a:ln w="25400" cap="flat" cmpd="sng" algn="ctr">
                <a:solidFill>
                  <a:srgbClr val="FF0000"/>
                </a:solidFill>
                <a:prstDash val="solid"/>
              </a:ln>
              <a:effectLst/>
            </p:spPr>
          </p:cxnSp>
          <p:cxnSp>
            <p:nvCxnSpPr>
              <p:cNvPr id="117" name="Straight Connector 116"/>
              <p:cNvCxnSpPr/>
              <p:nvPr/>
            </p:nvCxnSpPr>
            <p:spPr>
              <a:xfrm>
                <a:off x="6084038" y="3653638"/>
                <a:ext cx="169572" cy="0"/>
              </a:xfrm>
              <a:prstGeom prst="line">
                <a:avLst/>
              </a:prstGeom>
              <a:noFill/>
              <a:ln w="25400" cap="flat" cmpd="sng" algn="ctr">
                <a:solidFill>
                  <a:srgbClr val="FF0000"/>
                </a:solidFill>
                <a:prstDash val="solid"/>
              </a:ln>
              <a:effectLst/>
            </p:spPr>
          </p:cxnSp>
          <p:cxnSp>
            <p:nvCxnSpPr>
              <p:cNvPr id="118" name="Straight Connector 117"/>
              <p:cNvCxnSpPr/>
              <p:nvPr/>
            </p:nvCxnSpPr>
            <p:spPr>
              <a:xfrm>
                <a:off x="5363088" y="3883942"/>
                <a:ext cx="169572" cy="0"/>
              </a:xfrm>
              <a:prstGeom prst="line">
                <a:avLst/>
              </a:prstGeom>
              <a:noFill/>
              <a:ln w="25400" cap="flat" cmpd="sng" algn="ctr">
                <a:solidFill>
                  <a:srgbClr val="FF0000"/>
                </a:solidFill>
                <a:prstDash val="solid"/>
              </a:ln>
              <a:effectLst/>
            </p:spPr>
          </p:cxnSp>
          <p:cxnSp>
            <p:nvCxnSpPr>
              <p:cNvPr id="119" name="Straight Connector 118"/>
              <p:cNvCxnSpPr/>
              <p:nvPr/>
            </p:nvCxnSpPr>
            <p:spPr>
              <a:xfrm>
                <a:off x="5602388" y="3883942"/>
                <a:ext cx="169572" cy="0"/>
              </a:xfrm>
              <a:prstGeom prst="line">
                <a:avLst/>
              </a:prstGeom>
              <a:noFill/>
              <a:ln w="25400" cap="flat" cmpd="sng" algn="ctr">
                <a:solidFill>
                  <a:srgbClr val="FF0000"/>
                </a:solidFill>
                <a:prstDash val="solid"/>
              </a:ln>
              <a:effectLst/>
            </p:spPr>
          </p:cxnSp>
          <p:cxnSp>
            <p:nvCxnSpPr>
              <p:cNvPr id="120" name="Straight Connector 119"/>
              <p:cNvCxnSpPr/>
              <p:nvPr/>
            </p:nvCxnSpPr>
            <p:spPr>
              <a:xfrm>
                <a:off x="5844738" y="3881458"/>
                <a:ext cx="169572" cy="0"/>
              </a:xfrm>
              <a:prstGeom prst="line">
                <a:avLst/>
              </a:prstGeom>
              <a:noFill/>
              <a:ln w="25400" cap="flat" cmpd="sng" algn="ctr">
                <a:solidFill>
                  <a:srgbClr val="FF0000"/>
                </a:solidFill>
                <a:prstDash val="solid"/>
              </a:ln>
              <a:effectLst/>
            </p:spPr>
          </p:cxnSp>
          <p:cxnSp>
            <p:nvCxnSpPr>
              <p:cNvPr id="121" name="Straight Connector 120"/>
              <p:cNvCxnSpPr/>
              <p:nvPr/>
            </p:nvCxnSpPr>
            <p:spPr>
              <a:xfrm>
                <a:off x="6084038" y="3881458"/>
                <a:ext cx="169572" cy="0"/>
              </a:xfrm>
              <a:prstGeom prst="line">
                <a:avLst/>
              </a:prstGeom>
              <a:noFill/>
              <a:ln w="25400" cap="flat" cmpd="sng" algn="ctr">
                <a:solidFill>
                  <a:srgbClr val="FF0000"/>
                </a:solidFill>
                <a:prstDash val="solid"/>
              </a:ln>
              <a:effectLst/>
            </p:spPr>
          </p:cxnSp>
        </p:grpSp>
        <p:sp>
          <p:nvSpPr>
            <p:cNvPr id="96" name="TextBox 95"/>
            <p:cNvSpPr txBox="1"/>
            <p:nvPr/>
          </p:nvSpPr>
          <p:spPr>
            <a:xfrm>
              <a:off x="7949561" y="3482332"/>
              <a:ext cx="262225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0000"/>
                  </a:solidFill>
                  <a:effectLst/>
                  <a:uLnTx/>
                  <a:uFillTx/>
                  <a:latin typeface="Corbel" panose="020B0503020204020204"/>
                </a:rPr>
                <a:t>Excited Vibrational States</a:t>
              </a:r>
            </a:p>
          </p:txBody>
        </p:sp>
        <p:cxnSp>
          <p:nvCxnSpPr>
            <p:cNvPr id="97" name="Straight Arrow Connector 96"/>
            <p:cNvCxnSpPr/>
            <p:nvPr/>
          </p:nvCxnSpPr>
          <p:spPr>
            <a:xfrm>
              <a:off x="3260648" y="3352800"/>
              <a:ext cx="0" cy="528761"/>
            </a:xfrm>
            <a:prstGeom prst="straightConnector1">
              <a:avLst/>
            </a:prstGeom>
            <a:noFill/>
            <a:ln w="50800" cap="flat" cmpd="sng" algn="ctr">
              <a:solidFill>
                <a:srgbClr val="C00000"/>
              </a:solidFill>
              <a:prstDash val="solid"/>
              <a:tailEnd type="triangle"/>
            </a:ln>
            <a:effectLst/>
          </p:spPr>
        </p:cxnSp>
        <p:cxnSp>
          <p:nvCxnSpPr>
            <p:cNvPr id="98" name="Straight Arrow Connector 97"/>
            <p:cNvCxnSpPr/>
            <p:nvPr/>
          </p:nvCxnSpPr>
          <p:spPr>
            <a:xfrm>
              <a:off x="3260648" y="3948736"/>
              <a:ext cx="0" cy="1112662"/>
            </a:xfrm>
            <a:prstGeom prst="straightConnector1">
              <a:avLst/>
            </a:prstGeom>
            <a:noFill/>
            <a:ln w="25400" cap="flat" cmpd="sng" algn="ctr">
              <a:solidFill>
                <a:srgbClr val="FFC000"/>
              </a:solidFill>
              <a:prstDash val="solid"/>
              <a:tailEnd type="triangle"/>
            </a:ln>
            <a:effectLst/>
          </p:spPr>
        </p:cxnSp>
        <p:sp>
          <p:nvSpPr>
            <p:cNvPr id="99" name="TextBox 98"/>
            <p:cNvSpPr txBox="1"/>
            <p:nvPr/>
          </p:nvSpPr>
          <p:spPr>
            <a:xfrm>
              <a:off x="1984062" y="4207099"/>
              <a:ext cx="4700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C000"/>
                  </a:solidFill>
                  <a:effectLst/>
                  <a:uLnTx/>
                  <a:uFillTx/>
                  <a:latin typeface="Corbel" panose="020B0503020204020204"/>
                </a:rPr>
                <a:t>h</a:t>
              </a:r>
              <a:r>
                <a:rPr kumimoji="0" lang="el-GR" sz="1800" b="0" i="0" u="none" strike="noStrike" kern="0" cap="none" spc="0" normalizeH="0" baseline="0" noProof="0" dirty="0" smtClean="0">
                  <a:ln>
                    <a:noFill/>
                  </a:ln>
                  <a:solidFill>
                    <a:srgbClr val="FFC000"/>
                  </a:solidFill>
                  <a:effectLst/>
                  <a:uLnTx/>
                  <a:uFillTx/>
                  <a:latin typeface="Corbel" panose="020B0503020204020204"/>
                </a:rPr>
                <a:t>ν</a:t>
              </a:r>
              <a:r>
                <a:rPr kumimoji="0" lang="en-US" sz="1800" b="0" i="0" u="none" strike="noStrike" kern="0" cap="none" spc="0" normalizeH="0" baseline="-25000" noProof="0" dirty="0" smtClean="0">
                  <a:ln>
                    <a:noFill/>
                  </a:ln>
                  <a:solidFill>
                    <a:srgbClr val="FFC000"/>
                  </a:solidFill>
                  <a:effectLst/>
                  <a:uLnTx/>
                  <a:uFillTx/>
                  <a:latin typeface="Corbel" panose="020B0503020204020204"/>
                </a:rPr>
                <a:t>i</a:t>
              </a:r>
            </a:p>
          </p:txBody>
        </p:sp>
        <p:sp>
          <p:nvSpPr>
            <p:cNvPr id="100" name="TextBox 99"/>
            <p:cNvSpPr txBox="1"/>
            <p:nvPr/>
          </p:nvSpPr>
          <p:spPr>
            <a:xfrm>
              <a:off x="3212251" y="4473322"/>
              <a:ext cx="4667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C000"/>
                  </a:solidFill>
                  <a:effectLst/>
                  <a:uLnTx/>
                  <a:uFillTx/>
                  <a:latin typeface="Corbel" panose="020B0503020204020204"/>
                </a:rPr>
                <a:t>h</a:t>
              </a:r>
              <a:r>
                <a:rPr kumimoji="0" lang="el-GR" sz="1800" b="0" i="0" u="none" strike="noStrike" kern="0" cap="none" spc="0" normalizeH="0" baseline="0" noProof="0" dirty="0" smtClean="0">
                  <a:ln>
                    <a:noFill/>
                  </a:ln>
                  <a:solidFill>
                    <a:srgbClr val="FFC000"/>
                  </a:solidFill>
                  <a:effectLst/>
                  <a:uLnTx/>
                  <a:uFillTx/>
                  <a:latin typeface="Corbel" panose="020B0503020204020204"/>
                </a:rPr>
                <a:t>ν</a:t>
              </a:r>
              <a:r>
                <a:rPr kumimoji="0" lang="en-US" sz="1800" b="0" i="0" u="none" strike="noStrike" kern="0" cap="none" spc="0" normalizeH="0" baseline="-25000" noProof="0" dirty="0" smtClean="0">
                  <a:ln>
                    <a:noFill/>
                  </a:ln>
                  <a:solidFill>
                    <a:srgbClr val="FFC000"/>
                  </a:solidFill>
                  <a:effectLst/>
                  <a:uLnTx/>
                  <a:uFillTx/>
                  <a:latin typeface="Corbel" panose="020B0503020204020204"/>
                </a:rPr>
                <a:t>f</a:t>
              </a:r>
            </a:p>
          </p:txBody>
        </p:sp>
        <p:sp>
          <p:nvSpPr>
            <p:cNvPr id="101" name="Rectangle 100"/>
            <p:cNvSpPr/>
            <p:nvPr/>
          </p:nvSpPr>
          <p:spPr>
            <a:xfrm>
              <a:off x="-44286" y="4738232"/>
              <a:ext cx="1469633" cy="64633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Cambria Math" panose="02040503050406030204" pitchFamily="18" charset="0"/>
                  <a:ea typeface="Cambria Math" panose="02040503050406030204" pitchFamily="18" charset="0"/>
                </a:rPr>
                <a:t>Vibrational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Cambria Math" panose="02040503050406030204" pitchFamily="18" charset="0"/>
                  <a:ea typeface="Cambria Math" panose="02040503050406030204" pitchFamily="18" charset="0"/>
                </a:rPr>
                <a:t>Ground State</a:t>
              </a:r>
            </a:p>
          </p:txBody>
        </p:sp>
        <mc:AlternateContent xmlns:mc="http://schemas.openxmlformats.org/markup-compatibility/2006" xmlns:a14="http://schemas.microsoft.com/office/drawing/2010/main">
          <mc:Choice Requires="a14">
            <p:sp>
              <p:nvSpPr>
                <p:cNvPr id="102" name="TextBox 101"/>
                <p:cNvSpPr txBox="1"/>
                <p:nvPr/>
              </p:nvSpPr>
              <p:spPr>
                <a:xfrm>
                  <a:off x="3720925" y="3568921"/>
                  <a:ext cx="930448" cy="29841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rPr>
                          <m:t>h</m:t>
                        </m:r>
                        <m:sSub>
                          <m:sSubPr>
                            <m:ctrlPr>
                              <a:rPr kumimoji="0" lang="en-US" sz="1800" b="0" i="1" u="none" strike="noStrike" kern="0" cap="none" spc="0" normalizeH="0" baseline="0" noProof="0" smtClean="0">
                                <a:ln>
                                  <a:noFill/>
                                </a:ln>
                                <a:solidFill>
                                  <a:srgbClr val="FF0000"/>
                                </a:solidFill>
                                <a:effectLst/>
                                <a:uLnTx/>
                                <a:uFillTx/>
                                <a:latin typeface="Cambria Math"/>
                              </a:rPr>
                            </m:ctrlPr>
                          </m:sSubPr>
                          <m:e>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𝜐</m:t>
                            </m:r>
                          </m:e>
                          <m:sub>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rPr>
                              <m:t>𝑝h𝑜𝑛𝑜𝑛</m:t>
                            </m:r>
                          </m:sub>
                        </m:sSub>
                      </m:oMath>
                    </m:oMathPara>
                  </a14:m>
                  <a:endParaRPr kumimoji="0" lang="en-US" sz="1800" b="0" i="0" u="none" strike="noStrike" kern="0" cap="none" spc="0" normalizeH="0" baseline="0" noProof="0" dirty="0" smtClean="0">
                    <a:ln>
                      <a:noFill/>
                    </a:ln>
                    <a:solidFill>
                      <a:srgbClr val="FF0000"/>
                    </a:solidFill>
                    <a:effectLst/>
                    <a:uLnTx/>
                    <a:uFillTx/>
                    <a:latin typeface="Corbel" panose="020B0503020204020204"/>
                  </a:endParaRPr>
                </a:p>
              </p:txBody>
            </p:sp>
          </mc:Choice>
          <mc:Fallback xmlns="">
            <p:sp>
              <p:nvSpPr>
                <p:cNvPr id="161" name="TextBox 160"/>
                <p:cNvSpPr txBox="1">
                  <a:spLocks noRot="1" noChangeAspect="1" noMove="1" noResize="1" noEditPoints="1" noAdjustHandles="1" noChangeArrowheads="1" noChangeShapeType="1" noTextEdit="1"/>
                </p:cNvSpPr>
                <p:nvPr/>
              </p:nvSpPr>
              <p:spPr>
                <a:xfrm>
                  <a:off x="3720925" y="3568921"/>
                  <a:ext cx="930448" cy="298415"/>
                </a:xfrm>
                <a:prstGeom prst="rect">
                  <a:avLst/>
                </a:prstGeom>
                <a:blipFill rotWithShape="0">
                  <a:blip r:embed="rId2"/>
                  <a:stretch>
                    <a:fillRect l="-5882" r="-4575" b="-26531"/>
                  </a:stretch>
                </a:blipFill>
              </p:spPr>
              <p:txBody>
                <a:bodyPr/>
                <a:lstStyle/>
                <a:p>
                  <a:r>
                    <a:rPr lang="en-US">
                      <a:noFill/>
                    </a:rPr>
                    <a:t> </a:t>
                  </a:r>
                </a:p>
              </p:txBody>
            </p:sp>
          </mc:Fallback>
        </mc:AlternateContent>
        <p:cxnSp>
          <p:nvCxnSpPr>
            <p:cNvPr id="103" name="Straight Arrow Connector 102"/>
            <p:cNvCxnSpPr/>
            <p:nvPr/>
          </p:nvCxnSpPr>
          <p:spPr>
            <a:xfrm flipV="1">
              <a:off x="5467623" y="3352800"/>
              <a:ext cx="0" cy="1708598"/>
            </a:xfrm>
            <a:prstGeom prst="straightConnector1">
              <a:avLst/>
            </a:prstGeom>
            <a:noFill/>
            <a:ln w="25400" cap="flat" cmpd="sng" algn="ctr">
              <a:solidFill>
                <a:srgbClr val="FFC000"/>
              </a:solidFill>
              <a:prstDash val="solid"/>
              <a:tailEnd type="triangle"/>
            </a:ln>
            <a:effectLst/>
          </p:spPr>
        </p:cxnSp>
        <p:sp>
          <p:nvSpPr>
            <p:cNvPr id="104" name="TextBox 103"/>
            <p:cNvSpPr txBox="1"/>
            <p:nvPr/>
          </p:nvSpPr>
          <p:spPr>
            <a:xfrm>
              <a:off x="4995186" y="4207099"/>
              <a:ext cx="4700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C000"/>
                  </a:solidFill>
                  <a:effectLst/>
                  <a:uLnTx/>
                  <a:uFillTx/>
                  <a:latin typeface="Corbel" panose="020B0503020204020204"/>
                </a:rPr>
                <a:t>h</a:t>
              </a:r>
              <a:r>
                <a:rPr kumimoji="0" lang="el-GR" sz="1800" b="0" i="0" u="none" strike="noStrike" kern="0" cap="none" spc="0" normalizeH="0" baseline="0" noProof="0" dirty="0" smtClean="0">
                  <a:ln>
                    <a:noFill/>
                  </a:ln>
                  <a:solidFill>
                    <a:srgbClr val="FFC000"/>
                  </a:solidFill>
                  <a:effectLst/>
                  <a:uLnTx/>
                  <a:uFillTx/>
                  <a:latin typeface="Corbel" panose="020B0503020204020204"/>
                </a:rPr>
                <a:t>ν</a:t>
              </a:r>
              <a:r>
                <a:rPr kumimoji="0" lang="en-US" sz="1800" b="0" i="0" u="none" strike="noStrike" kern="0" cap="none" spc="0" normalizeH="0" baseline="-25000" noProof="0" dirty="0" smtClean="0">
                  <a:ln>
                    <a:noFill/>
                  </a:ln>
                  <a:solidFill>
                    <a:srgbClr val="FFC000"/>
                  </a:solidFill>
                  <a:effectLst/>
                  <a:uLnTx/>
                  <a:uFillTx/>
                  <a:latin typeface="Corbel" panose="020B0503020204020204"/>
                </a:rPr>
                <a:t>i</a:t>
              </a:r>
            </a:p>
          </p:txBody>
        </p:sp>
        <p:cxnSp>
          <p:nvCxnSpPr>
            <p:cNvPr id="105" name="Straight Arrow Connector 104"/>
            <p:cNvCxnSpPr/>
            <p:nvPr/>
          </p:nvCxnSpPr>
          <p:spPr>
            <a:xfrm flipV="1">
              <a:off x="5474634" y="2891135"/>
              <a:ext cx="0" cy="461666"/>
            </a:xfrm>
            <a:prstGeom prst="straightConnector1">
              <a:avLst/>
            </a:prstGeom>
            <a:noFill/>
            <a:ln w="50800" cap="flat" cmpd="sng" algn="ctr">
              <a:solidFill>
                <a:srgbClr val="C00000"/>
              </a:solidFill>
              <a:prstDash val="solid"/>
              <a:tailEnd type="triangle"/>
            </a:ln>
            <a:effectLst/>
          </p:spPr>
        </p:cxnSp>
        <p:cxnSp>
          <p:nvCxnSpPr>
            <p:cNvPr id="106" name="Straight Arrow Connector 105"/>
            <p:cNvCxnSpPr/>
            <p:nvPr/>
          </p:nvCxnSpPr>
          <p:spPr>
            <a:xfrm>
              <a:off x="6069797" y="2905854"/>
              <a:ext cx="0" cy="2155544"/>
            </a:xfrm>
            <a:prstGeom prst="straightConnector1">
              <a:avLst/>
            </a:prstGeom>
            <a:noFill/>
            <a:ln w="25400" cap="flat" cmpd="sng" algn="ctr">
              <a:solidFill>
                <a:srgbClr val="FFC000"/>
              </a:solidFill>
              <a:prstDash val="solid"/>
              <a:tailEnd type="triangle"/>
            </a:ln>
            <a:effectLst/>
          </p:spPr>
        </p:cxnSp>
        <p:sp>
          <p:nvSpPr>
            <p:cNvPr id="107" name="TextBox 106"/>
            <p:cNvSpPr txBox="1"/>
            <p:nvPr/>
          </p:nvSpPr>
          <p:spPr>
            <a:xfrm>
              <a:off x="6057715" y="3983626"/>
              <a:ext cx="46679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C000"/>
                  </a:solidFill>
                  <a:effectLst/>
                  <a:uLnTx/>
                  <a:uFillTx/>
                  <a:latin typeface="Corbel" panose="020B0503020204020204"/>
                </a:rPr>
                <a:t>h</a:t>
              </a:r>
              <a:r>
                <a:rPr kumimoji="0" lang="el-GR" sz="1800" b="0" i="0" u="none" strike="noStrike" kern="0" cap="none" spc="0" normalizeH="0" baseline="0" noProof="0" dirty="0" smtClean="0">
                  <a:ln>
                    <a:noFill/>
                  </a:ln>
                  <a:solidFill>
                    <a:srgbClr val="FFC000"/>
                  </a:solidFill>
                  <a:effectLst/>
                  <a:uLnTx/>
                  <a:uFillTx/>
                  <a:latin typeface="Corbel" panose="020B0503020204020204"/>
                </a:rPr>
                <a:t>ν</a:t>
              </a:r>
              <a:r>
                <a:rPr kumimoji="0" lang="en-US" sz="1800" b="0" i="0" u="none" strike="noStrike" kern="0" cap="none" spc="0" normalizeH="0" baseline="-25000" noProof="0" dirty="0" smtClean="0">
                  <a:ln>
                    <a:noFill/>
                  </a:ln>
                  <a:solidFill>
                    <a:srgbClr val="FFC000"/>
                  </a:solidFill>
                  <a:effectLst/>
                  <a:uLnTx/>
                  <a:uFillTx/>
                  <a:latin typeface="Corbel" panose="020B0503020204020204"/>
                </a:rPr>
                <a:t>f</a:t>
              </a:r>
            </a:p>
          </p:txBody>
        </p:sp>
        <mc:AlternateContent xmlns:mc="http://schemas.openxmlformats.org/markup-compatibility/2006" xmlns:a14="http://schemas.microsoft.com/office/drawing/2010/main">
          <mc:Choice Requires="a14">
            <p:sp>
              <p:nvSpPr>
                <p:cNvPr id="108" name="TextBox 107"/>
                <p:cNvSpPr txBox="1"/>
                <p:nvPr/>
              </p:nvSpPr>
              <p:spPr>
                <a:xfrm>
                  <a:off x="2026063" y="5471683"/>
                  <a:ext cx="2232919" cy="29924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rPr>
                          <m:t>h</m:t>
                        </m:r>
                        <m:sSub>
                          <m:sSubPr>
                            <m:ctrlPr>
                              <a:rPr kumimoji="0" lang="en-US" sz="1800" b="0" i="1" u="none" strike="noStrike" kern="0" cap="none" spc="0" normalizeH="0" baseline="0" noProof="0" smtClean="0">
                                <a:ln>
                                  <a:noFill/>
                                </a:ln>
                                <a:solidFill>
                                  <a:srgbClr val="FF0000"/>
                                </a:solidFill>
                                <a:effectLst/>
                                <a:uLnTx/>
                                <a:uFillTx/>
                                <a:latin typeface="Cambria Math"/>
                              </a:rPr>
                            </m:ctrlPr>
                          </m:sSubPr>
                          <m:e>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𝜐</m:t>
                            </m:r>
                          </m:e>
                          <m:sub>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rPr>
                              <m:t>𝑝h𝑜𝑛𝑜𝑛</m:t>
                            </m:r>
                          </m:sub>
                        </m:sSub>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rPr>
                          <m:t>=</m:t>
                        </m:r>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rPr>
                          <m:t>h</m:t>
                        </m:r>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rPr>
                          <m:t>(</m:t>
                        </m:r>
                        <m:sSub>
                          <m:sSubPr>
                            <m:ctrlPr>
                              <a:rPr kumimoji="0" lang="en-US" sz="1800" b="0" i="1" u="none" strike="noStrike" kern="0" cap="none" spc="0" normalizeH="0" baseline="0" noProof="0" smtClean="0">
                                <a:ln>
                                  <a:noFill/>
                                </a:ln>
                                <a:solidFill>
                                  <a:srgbClr val="FF0000"/>
                                </a:solidFill>
                                <a:effectLst/>
                                <a:uLnTx/>
                                <a:uFillTx/>
                                <a:latin typeface="Cambria Math"/>
                              </a:rPr>
                            </m:ctrlPr>
                          </m:sSubPr>
                          <m:e>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𝜐</m:t>
                            </m:r>
                          </m:e>
                          <m:sub>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rPr>
                              <m:t>𝑖</m:t>
                            </m:r>
                          </m:sub>
                        </m:sSub>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rPr>
                          <m:t>−</m:t>
                        </m:r>
                        <m:sSub>
                          <m:sSubPr>
                            <m:ctrlPr>
                              <a:rPr kumimoji="0" lang="en-US" sz="1800" b="0" i="1" u="none" strike="noStrike" kern="0" cap="none" spc="0" normalizeH="0" baseline="0" noProof="0" smtClean="0">
                                <a:ln>
                                  <a:noFill/>
                                </a:ln>
                                <a:solidFill>
                                  <a:srgbClr val="FF0000"/>
                                </a:solidFill>
                                <a:effectLst/>
                                <a:uLnTx/>
                                <a:uFillTx/>
                                <a:latin typeface="Cambria Math"/>
                              </a:rPr>
                            </m:ctrlPr>
                          </m:sSubPr>
                          <m:e>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𝜐</m:t>
                            </m:r>
                          </m:e>
                          <m:sub>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rPr>
                              <m:t>𝑓</m:t>
                            </m:r>
                          </m:sub>
                        </m:sSub>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rPr>
                          <m:t>)</m:t>
                        </m:r>
                      </m:oMath>
                    </m:oMathPara>
                  </a14:m>
                  <a:endParaRPr kumimoji="0" lang="en-US" sz="1800" b="0" i="0" u="none" strike="noStrike" kern="0" cap="none" spc="0" normalizeH="0" baseline="0" noProof="0" dirty="0" smtClean="0">
                    <a:ln>
                      <a:noFill/>
                    </a:ln>
                    <a:solidFill>
                      <a:srgbClr val="FF0000"/>
                    </a:solidFill>
                    <a:effectLst/>
                    <a:uLnTx/>
                    <a:uFillTx/>
                    <a:latin typeface="Corbel" panose="020B0503020204020204"/>
                  </a:endParaRPr>
                </a:p>
              </p:txBody>
            </p:sp>
          </mc:Choice>
          <mc:Fallback xmlns="">
            <p:sp>
              <p:nvSpPr>
                <p:cNvPr id="108" name="TextBox 107"/>
                <p:cNvSpPr txBox="1">
                  <a:spLocks noRot="1" noChangeAspect="1" noMove="1" noResize="1" noEditPoints="1" noAdjustHandles="1" noChangeArrowheads="1" noChangeShapeType="1" noTextEdit="1"/>
                </p:cNvSpPr>
                <p:nvPr/>
              </p:nvSpPr>
              <p:spPr>
                <a:xfrm>
                  <a:off x="2026063" y="5471683"/>
                  <a:ext cx="2232919" cy="299249"/>
                </a:xfrm>
                <a:prstGeom prst="rect">
                  <a:avLst/>
                </a:prstGeom>
                <a:blipFill rotWithShape="1">
                  <a:blip r:embed="rId3"/>
                  <a:stretch>
                    <a:fillRect l="-4698" r="-25503" b="-2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4265972" y="2944822"/>
                  <a:ext cx="930448" cy="29841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rPr>
                          <m:t>h</m:t>
                        </m:r>
                        <m:sSub>
                          <m:sSubPr>
                            <m:ctrlPr>
                              <a:rPr kumimoji="0" lang="en-US" sz="1800" b="0" i="1" u="none" strike="noStrike" kern="0" cap="none" spc="0" normalizeH="0" baseline="0" noProof="0" smtClean="0">
                                <a:ln>
                                  <a:noFill/>
                                </a:ln>
                                <a:solidFill>
                                  <a:srgbClr val="FF0000"/>
                                </a:solidFill>
                                <a:effectLst/>
                                <a:uLnTx/>
                                <a:uFillTx/>
                                <a:latin typeface="Cambria Math"/>
                              </a:rPr>
                            </m:ctrlPr>
                          </m:sSubPr>
                          <m:e>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𝜐</m:t>
                            </m:r>
                          </m:e>
                          <m:sub>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rPr>
                              <m:t>𝑝h𝑜𝑛𝑜𝑛</m:t>
                            </m:r>
                          </m:sub>
                        </m:sSub>
                      </m:oMath>
                    </m:oMathPara>
                  </a14:m>
                  <a:endParaRPr kumimoji="0" lang="en-US" sz="1800" b="0" i="0" u="none" strike="noStrike" kern="0" cap="none" spc="0" normalizeH="0" baseline="0" noProof="0" dirty="0" smtClean="0">
                    <a:ln>
                      <a:noFill/>
                    </a:ln>
                    <a:solidFill>
                      <a:srgbClr val="FF0000"/>
                    </a:solidFill>
                    <a:effectLst/>
                    <a:uLnTx/>
                    <a:uFillTx/>
                    <a:latin typeface="Corbel" panose="020B0503020204020204"/>
                  </a:endParaRPr>
                </a:p>
              </p:txBody>
            </p:sp>
          </mc:Choice>
          <mc:Fallback xmlns="">
            <p:sp>
              <p:nvSpPr>
                <p:cNvPr id="109" name="TextBox 108"/>
                <p:cNvSpPr txBox="1">
                  <a:spLocks noRot="1" noChangeAspect="1" noMove="1" noResize="1" noEditPoints="1" noAdjustHandles="1" noChangeArrowheads="1" noChangeShapeType="1" noTextEdit="1"/>
                </p:cNvSpPr>
                <p:nvPr/>
              </p:nvSpPr>
              <p:spPr>
                <a:xfrm>
                  <a:off x="4265972" y="2944822"/>
                  <a:ext cx="930448" cy="298415"/>
                </a:xfrm>
                <a:prstGeom prst="rect">
                  <a:avLst/>
                </a:prstGeom>
                <a:blipFill rotWithShape="1">
                  <a:blip r:embed="rId4"/>
                  <a:stretch>
                    <a:fillRect l="-10400" r="-20000"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5068797" y="5490616"/>
                  <a:ext cx="2296847" cy="298415"/>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rPr>
                          <m:t>h</m:t>
                        </m:r>
                        <m:sSub>
                          <m:sSubPr>
                            <m:ctrlPr>
                              <a:rPr kumimoji="0" lang="en-US" sz="1800" b="0" i="1" u="none" strike="noStrike" kern="0" cap="none" spc="0" normalizeH="0" baseline="0" noProof="0" smtClean="0">
                                <a:ln>
                                  <a:noFill/>
                                </a:ln>
                                <a:solidFill>
                                  <a:srgbClr val="FF0000"/>
                                </a:solidFill>
                                <a:effectLst/>
                                <a:uLnTx/>
                                <a:uFillTx/>
                                <a:latin typeface="Cambria Math"/>
                              </a:rPr>
                            </m:ctrlPr>
                          </m:sSubPr>
                          <m:e>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𝜐</m:t>
                            </m:r>
                          </m:e>
                          <m:sub>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rPr>
                              <m:t>𝑝h𝑜𝑛𝑜𝑛</m:t>
                            </m:r>
                          </m:sub>
                        </m:sSub>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rPr>
                          <m:t>=</m:t>
                        </m:r>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rPr>
                          <m:t>h</m:t>
                        </m:r>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rPr>
                          <m:t>(</m:t>
                        </m:r>
                        <m:sSub>
                          <m:sSubPr>
                            <m:ctrlPr>
                              <a:rPr kumimoji="0" lang="en-US" sz="1800" b="0" i="1" u="none" strike="noStrike" kern="0" cap="none" spc="0" normalizeH="0" baseline="0" noProof="0" smtClean="0">
                                <a:ln>
                                  <a:noFill/>
                                </a:ln>
                                <a:solidFill>
                                  <a:srgbClr val="FF0000"/>
                                </a:solidFill>
                                <a:effectLst/>
                                <a:uLnTx/>
                                <a:uFillTx/>
                                <a:latin typeface="Cambria Math"/>
                              </a:rPr>
                            </m:ctrlPr>
                          </m:sSubPr>
                          <m:e>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𝜐</m:t>
                            </m:r>
                          </m:e>
                          <m:sub>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rPr>
                              <m:t>𝑓</m:t>
                            </m:r>
                          </m:sub>
                        </m:sSub>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rPr>
                          <m:t>−</m:t>
                        </m:r>
                        <m:sSub>
                          <m:sSubPr>
                            <m:ctrlPr>
                              <a:rPr kumimoji="0" lang="en-US" sz="1800" b="0" i="1" u="none" strike="noStrike" kern="0" cap="none" spc="0" normalizeH="0" baseline="0" noProof="0" smtClean="0">
                                <a:ln>
                                  <a:noFill/>
                                </a:ln>
                                <a:solidFill>
                                  <a:srgbClr val="FF0000"/>
                                </a:solidFill>
                                <a:effectLst/>
                                <a:uLnTx/>
                                <a:uFillTx/>
                                <a:latin typeface="Cambria Math"/>
                              </a:rPr>
                            </m:ctrlPr>
                          </m:sSubPr>
                          <m:e>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𝜐</m:t>
                            </m:r>
                          </m:e>
                          <m:sub>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rPr>
                              <m:t>𝑖</m:t>
                            </m:r>
                          </m:sub>
                        </m:sSub>
                        <m:r>
                          <a:rPr kumimoji="0" lang="en-US" sz="1800" b="0" i="1" u="none" strike="noStrike" kern="0" cap="none" spc="0" normalizeH="0" baseline="0" noProof="0" smtClean="0">
                            <a:ln>
                              <a:noFill/>
                            </a:ln>
                            <a:solidFill>
                              <a:srgbClr val="FF0000"/>
                            </a:solidFill>
                            <a:effectLst/>
                            <a:uLnTx/>
                            <a:uFillTx/>
                            <a:latin typeface="Cambria Math" panose="02040503050406030204" pitchFamily="18" charset="0"/>
                          </a:rPr>
                          <m:t>)</m:t>
                        </m:r>
                      </m:oMath>
                    </m:oMathPara>
                  </a14:m>
                  <a:endParaRPr kumimoji="0" lang="en-US" sz="1800" b="0" i="0" u="none" strike="noStrike" kern="0" cap="none" spc="0" normalizeH="0" baseline="0" noProof="0" dirty="0" smtClean="0">
                    <a:ln>
                      <a:noFill/>
                    </a:ln>
                    <a:solidFill>
                      <a:srgbClr val="FF0000"/>
                    </a:solidFill>
                    <a:effectLst/>
                    <a:uLnTx/>
                    <a:uFillTx/>
                    <a:latin typeface="Corbel" panose="020B0503020204020204"/>
                  </a:endParaRPr>
                </a:p>
              </p:txBody>
            </p:sp>
          </mc:Choice>
          <mc:Fallback xmlns="">
            <p:sp>
              <p:nvSpPr>
                <p:cNvPr id="110" name="TextBox 109"/>
                <p:cNvSpPr txBox="1">
                  <a:spLocks noRot="1" noChangeAspect="1" noMove="1" noResize="1" noEditPoints="1" noAdjustHandles="1" noChangeArrowheads="1" noChangeShapeType="1" noTextEdit="1"/>
                </p:cNvSpPr>
                <p:nvPr/>
              </p:nvSpPr>
              <p:spPr>
                <a:xfrm>
                  <a:off x="5068797" y="5490616"/>
                  <a:ext cx="2296847" cy="298415"/>
                </a:xfrm>
                <a:prstGeom prst="rect">
                  <a:avLst/>
                </a:prstGeom>
                <a:blipFill rotWithShape="1">
                  <a:blip r:embed="rId5"/>
                  <a:stretch>
                    <a:fillRect l="-4560" r="-21824" b="-26531"/>
                  </a:stretch>
                </a:blipFill>
              </p:spPr>
              <p:txBody>
                <a:bodyPr/>
                <a:lstStyle/>
                <a:p>
                  <a:r>
                    <a:rPr lang="en-US">
                      <a:noFill/>
                    </a:rPr>
                    <a:t> </a:t>
                  </a:r>
                </a:p>
              </p:txBody>
            </p:sp>
          </mc:Fallback>
        </mc:AlternateContent>
        <p:sp>
          <p:nvSpPr>
            <p:cNvPr id="113" name="TextBox 112"/>
            <p:cNvSpPr txBox="1"/>
            <p:nvPr/>
          </p:nvSpPr>
          <p:spPr>
            <a:xfrm>
              <a:off x="7949561" y="2802872"/>
              <a:ext cx="262225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0000"/>
                  </a:solidFill>
                  <a:effectLst/>
                  <a:uLnTx/>
                  <a:uFillTx/>
                  <a:latin typeface="Corbel" panose="020B0503020204020204"/>
                </a:rPr>
                <a:t>Excited Vibrational States</a:t>
              </a:r>
            </a:p>
          </p:txBody>
        </p:sp>
      </p:grpSp>
    </p:spTree>
    <p:extLst>
      <p:ext uri="{BB962C8B-B14F-4D97-AF65-F5344CB8AC3E}">
        <p14:creationId xmlns:p14="http://schemas.microsoft.com/office/powerpoint/2010/main" val="2260889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 Raman</a:t>
            </a:r>
            <a:endParaRPr lang="en-US" dirty="0"/>
          </a:p>
        </p:txBody>
      </p:sp>
      <p:sp>
        <p:nvSpPr>
          <p:cNvPr id="3" name="Content Placeholder 2"/>
          <p:cNvSpPr txBox="1">
            <a:spLocks/>
          </p:cNvSpPr>
          <p:nvPr/>
        </p:nvSpPr>
        <p:spPr>
          <a:xfrm>
            <a:off x="0" y="1245936"/>
            <a:ext cx="9784080" cy="420624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1200"/>
              </a:spcBef>
              <a:spcAft>
                <a:spcPts val="200"/>
              </a:spcAft>
              <a:buClr>
                <a:srgbClr val="FFFFFF"/>
              </a:buClr>
              <a:buSzTx/>
              <a:buFont typeface="Wingdings" pitchFamily="2" charset="2"/>
              <a:buChar char=""/>
              <a:tabLst/>
              <a:defRPr/>
            </a:pPr>
            <a:r>
              <a:rPr kumimoji="0" lang="en-US" sz="2200" b="0" i="0" u="none" strike="noStrike" kern="1200" cap="none" spc="0" normalizeH="0" baseline="0" noProof="0" dirty="0" smtClean="0">
                <a:ln>
                  <a:noFill/>
                </a:ln>
                <a:solidFill>
                  <a:srgbClr val="FFFFFF"/>
                </a:solidFill>
                <a:effectLst/>
                <a:uLnTx/>
                <a:uFillTx/>
                <a:latin typeface="Corbel" panose="020B0503020204020204"/>
                <a:ea typeface="+mn-ea"/>
                <a:cs typeface="+mn-cs"/>
              </a:rPr>
              <a:t>Raman Active modes for transition metal </a:t>
            </a:r>
            <a:r>
              <a:rPr kumimoji="0" lang="en-US" sz="2200" b="0" i="0" u="none" strike="noStrike" kern="1200" cap="none" spc="0" normalizeH="0" baseline="0" noProof="0" dirty="0" err="1" smtClean="0">
                <a:ln>
                  <a:noFill/>
                </a:ln>
                <a:solidFill>
                  <a:srgbClr val="FFFFFF"/>
                </a:solidFill>
                <a:effectLst/>
                <a:uLnTx/>
                <a:uFillTx/>
                <a:latin typeface="Corbel" panose="020B0503020204020204"/>
                <a:ea typeface="+mn-ea"/>
                <a:cs typeface="+mn-cs"/>
              </a:rPr>
              <a:t>dichalcogenides</a:t>
            </a:r>
            <a:endParaRPr kumimoji="0" lang="en-US" sz="2200" b="0" i="0" u="none" strike="noStrike" kern="1200" cap="none" spc="0" normalizeH="0" baseline="0" noProof="0" dirty="0">
              <a:ln>
                <a:noFill/>
              </a:ln>
              <a:solidFill>
                <a:srgbClr val="FFFFFF"/>
              </a:solidFill>
              <a:effectLst/>
              <a:uLnTx/>
              <a:uFillTx/>
              <a:latin typeface="Corbel" panose="020B0503020204020204"/>
              <a:ea typeface="+mn-ea"/>
              <a:cs typeface="+mn-cs"/>
            </a:endParaRPr>
          </a:p>
        </p:txBody>
      </p:sp>
      <p:grpSp>
        <p:nvGrpSpPr>
          <p:cNvPr id="4" name="Group 3"/>
          <p:cNvGrpSpPr/>
          <p:nvPr/>
        </p:nvGrpSpPr>
        <p:grpSpPr>
          <a:xfrm>
            <a:off x="402514" y="1661655"/>
            <a:ext cx="7691331" cy="2212408"/>
            <a:chOff x="1227160" y="2834990"/>
            <a:chExt cx="7691331" cy="2212408"/>
          </a:xfrm>
        </p:grpSpPr>
        <p:cxnSp>
          <p:nvCxnSpPr>
            <p:cNvPr id="5" name="Straight Connector 4"/>
            <p:cNvCxnSpPr/>
            <p:nvPr/>
          </p:nvCxnSpPr>
          <p:spPr>
            <a:xfrm flipH="1">
              <a:off x="2107792" y="3125952"/>
              <a:ext cx="168812" cy="0"/>
            </a:xfrm>
            <a:prstGeom prst="line">
              <a:avLst/>
            </a:prstGeom>
            <a:noFill/>
            <a:ln w="9525" cap="flat" cmpd="sng" algn="ctr">
              <a:solidFill>
                <a:srgbClr val="FFC000"/>
              </a:solidFill>
              <a:prstDash val="solid"/>
            </a:ln>
            <a:effectLst/>
          </p:spPr>
        </p:cxnSp>
        <p:cxnSp>
          <p:nvCxnSpPr>
            <p:cNvPr id="6" name="Straight Connector 5"/>
            <p:cNvCxnSpPr/>
            <p:nvPr/>
          </p:nvCxnSpPr>
          <p:spPr>
            <a:xfrm flipH="1">
              <a:off x="2107792" y="4850006"/>
              <a:ext cx="168812" cy="0"/>
            </a:xfrm>
            <a:prstGeom prst="line">
              <a:avLst/>
            </a:prstGeom>
            <a:noFill/>
            <a:ln w="9525" cap="flat" cmpd="sng" algn="ctr">
              <a:solidFill>
                <a:srgbClr val="FFC000"/>
              </a:solidFill>
              <a:prstDash val="solid"/>
            </a:ln>
            <a:effectLst/>
          </p:spPr>
        </p:cxnSp>
        <p:cxnSp>
          <p:nvCxnSpPr>
            <p:cNvPr id="7" name="Straight Connector 6"/>
            <p:cNvCxnSpPr/>
            <p:nvPr/>
          </p:nvCxnSpPr>
          <p:spPr>
            <a:xfrm>
              <a:off x="2107792" y="3125952"/>
              <a:ext cx="0" cy="1724054"/>
            </a:xfrm>
            <a:prstGeom prst="line">
              <a:avLst/>
            </a:prstGeom>
            <a:noFill/>
            <a:ln w="9525" cap="flat" cmpd="sng" algn="ctr">
              <a:solidFill>
                <a:srgbClr val="FFC000"/>
              </a:solidFill>
              <a:prstDash val="solid"/>
            </a:ln>
            <a:effectLst/>
          </p:spPr>
        </p:cxnSp>
        <p:sp>
          <p:nvSpPr>
            <p:cNvPr id="8" name="TextBox 7"/>
            <p:cNvSpPr txBox="1"/>
            <p:nvPr/>
          </p:nvSpPr>
          <p:spPr>
            <a:xfrm>
              <a:off x="1227160" y="3803313"/>
              <a:ext cx="80502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Corbel" panose="020B0503020204020204"/>
                </a:rPr>
                <a:t>1 layer</a:t>
              </a:r>
            </a:p>
          </p:txBody>
        </p:sp>
        <p:grpSp>
          <p:nvGrpSpPr>
            <p:cNvPr id="9" name="Group 8"/>
            <p:cNvGrpSpPr/>
            <p:nvPr/>
          </p:nvGrpSpPr>
          <p:grpSpPr>
            <a:xfrm>
              <a:off x="2450552" y="3314224"/>
              <a:ext cx="849086" cy="1529004"/>
              <a:chOff x="2452914" y="2931472"/>
              <a:chExt cx="849086" cy="1529004"/>
            </a:xfrm>
          </p:grpSpPr>
          <p:grpSp>
            <p:nvGrpSpPr>
              <p:cNvPr id="43" name="Group 42"/>
              <p:cNvGrpSpPr/>
              <p:nvPr/>
            </p:nvGrpSpPr>
            <p:grpSpPr>
              <a:xfrm>
                <a:off x="2679700" y="2931472"/>
                <a:ext cx="622300" cy="1529004"/>
                <a:chOff x="2679700" y="3058084"/>
                <a:chExt cx="622300" cy="1529004"/>
              </a:xfrm>
            </p:grpSpPr>
            <p:sp>
              <p:nvSpPr>
                <p:cNvPr id="46" name="Oval 45"/>
                <p:cNvSpPr/>
                <p:nvPr/>
              </p:nvSpPr>
              <p:spPr>
                <a:xfrm>
                  <a:off x="2679700" y="3058084"/>
                  <a:ext cx="241300" cy="241300"/>
                </a:xfrm>
                <a:prstGeom prst="ellipse">
                  <a:avLst/>
                </a:prstGeom>
                <a:solidFill>
                  <a:srgbClr val="FFC000"/>
                </a:solidFill>
                <a:ln w="12700" cap="flat" cmpd="sng" algn="ctr">
                  <a:solidFill>
                    <a:srgbClr val="FFC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orbel" panose="020B0503020204020204"/>
                    <a:ea typeface="+mn-ea"/>
                    <a:cs typeface="+mn-cs"/>
                  </a:endParaRPr>
                </a:p>
              </p:txBody>
            </p:sp>
            <p:sp>
              <p:nvSpPr>
                <p:cNvPr id="47" name="Oval 46"/>
                <p:cNvSpPr/>
                <p:nvPr/>
              </p:nvSpPr>
              <p:spPr>
                <a:xfrm>
                  <a:off x="2921000" y="3635044"/>
                  <a:ext cx="381000" cy="381000"/>
                </a:xfrm>
                <a:prstGeom prst="ellipse">
                  <a:avLst/>
                </a:prstGeom>
                <a:solidFill>
                  <a:srgbClr val="FFFFFF"/>
                </a:solidFill>
                <a:ln w="12700" cap="flat" cmpd="sng" algn="ctr">
                  <a:solidFill>
                    <a:srgbClr val="2C2C2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C2C2C"/>
                    </a:solidFill>
                    <a:effectLst/>
                    <a:uLnTx/>
                    <a:uFillTx/>
                    <a:latin typeface="Corbel" panose="020B0503020204020204"/>
                    <a:ea typeface="+mn-ea"/>
                    <a:cs typeface="+mn-cs"/>
                  </a:endParaRPr>
                </a:p>
              </p:txBody>
            </p:sp>
            <p:sp>
              <p:nvSpPr>
                <p:cNvPr id="48" name="Oval 47"/>
                <p:cNvSpPr/>
                <p:nvPr/>
              </p:nvSpPr>
              <p:spPr>
                <a:xfrm>
                  <a:off x="2679700" y="4345788"/>
                  <a:ext cx="241300" cy="241300"/>
                </a:xfrm>
                <a:prstGeom prst="ellipse">
                  <a:avLst/>
                </a:prstGeom>
                <a:solidFill>
                  <a:srgbClr val="FFC000"/>
                </a:solidFill>
                <a:ln w="12700" cap="flat" cmpd="sng" algn="ctr">
                  <a:solidFill>
                    <a:srgbClr val="FFC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orbel" panose="020B0503020204020204"/>
                    <a:ea typeface="+mn-ea"/>
                    <a:cs typeface="+mn-cs"/>
                  </a:endParaRPr>
                </a:p>
              </p:txBody>
            </p:sp>
            <p:cxnSp>
              <p:nvCxnSpPr>
                <p:cNvPr id="49" name="Straight Connector 48"/>
                <p:cNvCxnSpPr>
                  <a:stCxn id="46" idx="5"/>
                  <a:endCxn id="47" idx="0"/>
                </p:cNvCxnSpPr>
                <p:nvPr/>
              </p:nvCxnSpPr>
              <p:spPr>
                <a:xfrm>
                  <a:off x="2885662" y="3264046"/>
                  <a:ext cx="225838" cy="370998"/>
                </a:xfrm>
                <a:prstGeom prst="line">
                  <a:avLst/>
                </a:prstGeom>
                <a:noFill/>
                <a:ln w="9525" cap="flat" cmpd="sng" algn="ctr">
                  <a:solidFill>
                    <a:srgbClr val="FFC000"/>
                  </a:solidFill>
                  <a:prstDash val="solid"/>
                </a:ln>
                <a:effectLst/>
              </p:spPr>
            </p:cxnSp>
            <p:cxnSp>
              <p:nvCxnSpPr>
                <p:cNvPr id="50" name="Straight Connector 49"/>
                <p:cNvCxnSpPr>
                  <a:endCxn id="47" idx="4"/>
                </p:cNvCxnSpPr>
                <p:nvPr/>
              </p:nvCxnSpPr>
              <p:spPr>
                <a:xfrm flipV="1">
                  <a:off x="2885662" y="4016044"/>
                  <a:ext cx="225838" cy="365082"/>
                </a:xfrm>
                <a:prstGeom prst="line">
                  <a:avLst/>
                </a:prstGeom>
                <a:noFill/>
                <a:ln w="9525" cap="flat" cmpd="sng" algn="ctr">
                  <a:solidFill>
                    <a:srgbClr val="FFC000"/>
                  </a:solidFill>
                  <a:prstDash val="solid"/>
                </a:ln>
                <a:effectLst/>
              </p:spPr>
            </p:cxnSp>
          </p:grpSp>
          <p:cxnSp>
            <p:nvCxnSpPr>
              <p:cNvPr id="44" name="Straight Arrow Connector 43"/>
              <p:cNvCxnSpPr>
                <a:stCxn id="46" idx="2"/>
              </p:cNvCxnSpPr>
              <p:nvPr/>
            </p:nvCxnSpPr>
            <p:spPr>
              <a:xfrm flipH="1" flipV="1">
                <a:off x="2452914" y="3050794"/>
                <a:ext cx="226786" cy="1328"/>
              </a:xfrm>
              <a:prstGeom prst="straightConnector1">
                <a:avLst/>
              </a:prstGeom>
              <a:noFill/>
              <a:ln w="25400" cap="flat" cmpd="sng" algn="ctr">
                <a:solidFill>
                  <a:srgbClr val="FFC000"/>
                </a:solidFill>
                <a:prstDash val="solid"/>
                <a:tailEnd type="triangle"/>
              </a:ln>
              <a:effectLst/>
            </p:spPr>
          </p:cxnSp>
          <p:cxnSp>
            <p:nvCxnSpPr>
              <p:cNvPr id="45" name="Straight Arrow Connector 44"/>
              <p:cNvCxnSpPr/>
              <p:nvPr/>
            </p:nvCxnSpPr>
            <p:spPr>
              <a:xfrm flipV="1">
                <a:off x="2908297" y="4349490"/>
                <a:ext cx="226786" cy="1328"/>
              </a:xfrm>
              <a:prstGeom prst="straightConnector1">
                <a:avLst/>
              </a:prstGeom>
              <a:noFill/>
              <a:ln w="25400" cap="flat" cmpd="sng" algn="ctr">
                <a:solidFill>
                  <a:srgbClr val="FFC000"/>
                </a:solidFill>
                <a:prstDash val="solid"/>
                <a:tailEnd type="triangle"/>
              </a:ln>
              <a:effectLst/>
            </p:spPr>
          </p:cxnSp>
        </p:grpSp>
        <p:grpSp>
          <p:nvGrpSpPr>
            <p:cNvPr id="10" name="Group 9"/>
            <p:cNvGrpSpPr/>
            <p:nvPr/>
          </p:nvGrpSpPr>
          <p:grpSpPr>
            <a:xfrm>
              <a:off x="6952893" y="3310076"/>
              <a:ext cx="834149" cy="1529004"/>
              <a:chOff x="6204726" y="2930144"/>
              <a:chExt cx="834149" cy="1529004"/>
            </a:xfrm>
          </p:grpSpPr>
          <p:grpSp>
            <p:nvGrpSpPr>
              <p:cNvPr id="34" name="Group 33"/>
              <p:cNvGrpSpPr/>
              <p:nvPr/>
            </p:nvGrpSpPr>
            <p:grpSpPr>
              <a:xfrm>
                <a:off x="6416575" y="2930144"/>
                <a:ext cx="622300" cy="1529004"/>
                <a:chOff x="2679700" y="3058084"/>
                <a:chExt cx="622300" cy="1529004"/>
              </a:xfrm>
            </p:grpSpPr>
            <p:sp>
              <p:nvSpPr>
                <p:cNvPr id="38" name="Oval 37"/>
                <p:cNvSpPr/>
                <p:nvPr/>
              </p:nvSpPr>
              <p:spPr>
                <a:xfrm>
                  <a:off x="2679700" y="3058084"/>
                  <a:ext cx="241300" cy="241300"/>
                </a:xfrm>
                <a:prstGeom prst="ellipse">
                  <a:avLst/>
                </a:prstGeom>
                <a:solidFill>
                  <a:srgbClr val="FFC000"/>
                </a:solidFill>
                <a:ln w="12700" cap="flat" cmpd="sng" algn="ctr">
                  <a:solidFill>
                    <a:srgbClr val="FFC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orbel" panose="020B0503020204020204"/>
                    <a:ea typeface="+mn-ea"/>
                    <a:cs typeface="+mn-cs"/>
                  </a:endParaRPr>
                </a:p>
              </p:txBody>
            </p:sp>
            <p:sp>
              <p:nvSpPr>
                <p:cNvPr id="39" name="Oval 38"/>
                <p:cNvSpPr/>
                <p:nvPr/>
              </p:nvSpPr>
              <p:spPr>
                <a:xfrm>
                  <a:off x="2921000" y="3635044"/>
                  <a:ext cx="381000" cy="381000"/>
                </a:xfrm>
                <a:prstGeom prst="ellipse">
                  <a:avLst/>
                </a:prstGeom>
                <a:solidFill>
                  <a:srgbClr val="FFFFFF"/>
                </a:solidFill>
                <a:ln w="12700" cap="flat" cmpd="sng" algn="ctr">
                  <a:solidFill>
                    <a:srgbClr val="2C2C2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C2C2C"/>
                    </a:solidFill>
                    <a:effectLst/>
                    <a:uLnTx/>
                    <a:uFillTx/>
                    <a:latin typeface="Corbel" panose="020B0503020204020204"/>
                    <a:ea typeface="+mn-ea"/>
                    <a:cs typeface="+mn-cs"/>
                  </a:endParaRPr>
                </a:p>
              </p:txBody>
            </p:sp>
            <p:sp>
              <p:nvSpPr>
                <p:cNvPr id="40" name="Oval 39"/>
                <p:cNvSpPr/>
                <p:nvPr/>
              </p:nvSpPr>
              <p:spPr>
                <a:xfrm>
                  <a:off x="2679700" y="4345788"/>
                  <a:ext cx="241300" cy="241300"/>
                </a:xfrm>
                <a:prstGeom prst="ellipse">
                  <a:avLst/>
                </a:prstGeom>
                <a:solidFill>
                  <a:srgbClr val="FFC000"/>
                </a:solidFill>
                <a:ln w="12700" cap="flat" cmpd="sng" algn="ctr">
                  <a:solidFill>
                    <a:srgbClr val="FFC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orbel" panose="020B0503020204020204"/>
                    <a:ea typeface="+mn-ea"/>
                    <a:cs typeface="+mn-cs"/>
                  </a:endParaRPr>
                </a:p>
              </p:txBody>
            </p:sp>
            <p:cxnSp>
              <p:nvCxnSpPr>
                <p:cNvPr id="41" name="Straight Connector 40"/>
                <p:cNvCxnSpPr>
                  <a:stCxn id="38" idx="5"/>
                  <a:endCxn id="39" idx="0"/>
                </p:cNvCxnSpPr>
                <p:nvPr/>
              </p:nvCxnSpPr>
              <p:spPr>
                <a:xfrm>
                  <a:off x="2885662" y="3264046"/>
                  <a:ext cx="225838" cy="370998"/>
                </a:xfrm>
                <a:prstGeom prst="line">
                  <a:avLst/>
                </a:prstGeom>
                <a:noFill/>
                <a:ln w="9525" cap="flat" cmpd="sng" algn="ctr">
                  <a:solidFill>
                    <a:srgbClr val="FFC000"/>
                  </a:solidFill>
                  <a:prstDash val="solid"/>
                </a:ln>
                <a:effectLst/>
              </p:spPr>
            </p:cxnSp>
            <p:cxnSp>
              <p:nvCxnSpPr>
                <p:cNvPr id="42" name="Straight Connector 41"/>
                <p:cNvCxnSpPr>
                  <a:endCxn id="39" idx="4"/>
                </p:cNvCxnSpPr>
                <p:nvPr/>
              </p:nvCxnSpPr>
              <p:spPr>
                <a:xfrm flipV="1">
                  <a:off x="2885662" y="4016044"/>
                  <a:ext cx="225838" cy="365082"/>
                </a:xfrm>
                <a:prstGeom prst="line">
                  <a:avLst/>
                </a:prstGeom>
                <a:noFill/>
                <a:ln w="9525" cap="flat" cmpd="sng" algn="ctr">
                  <a:solidFill>
                    <a:srgbClr val="FFC000"/>
                  </a:solidFill>
                  <a:prstDash val="solid"/>
                </a:ln>
                <a:effectLst/>
              </p:spPr>
            </p:cxnSp>
          </p:grpSp>
          <p:cxnSp>
            <p:nvCxnSpPr>
              <p:cNvPr id="35" name="Straight Arrow Connector 34"/>
              <p:cNvCxnSpPr/>
              <p:nvPr/>
            </p:nvCxnSpPr>
            <p:spPr>
              <a:xfrm flipH="1" flipV="1">
                <a:off x="6204726" y="3050794"/>
                <a:ext cx="226786" cy="1328"/>
              </a:xfrm>
              <a:prstGeom prst="straightConnector1">
                <a:avLst/>
              </a:prstGeom>
              <a:noFill/>
              <a:ln w="25400" cap="flat" cmpd="sng" algn="ctr">
                <a:solidFill>
                  <a:srgbClr val="FFC000"/>
                </a:solidFill>
                <a:prstDash val="solid"/>
                <a:tailEnd type="triangle"/>
              </a:ln>
              <a:effectLst/>
            </p:spPr>
          </p:cxnSp>
          <p:cxnSp>
            <p:nvCxnSpPr>
              <p:cNvPr id="36" name="Straight Arrow Connector 35"/>
              <p:cNvCxnSpPr/>
              <p:nvPr/>
            </p:nvCxnSpPr>
            <p:spPr>
              <a:xfrm flipH="1" flipV="1">
                <a:off x="6255444" y="4337170"/>
                <a:ext cx="226786" cy="1328"/>
              </a:xfrm>
              <a:prstGeom prst="straightConnector1">
                <a:avLst/>
              </a:prstGeom>
              <a:noFill/>
              <a:ln w="25400" cap="flat" cmpd="sng" algn="ctr">
                <a:solidFill>
                  <a:srgbClr val="FFC000"/>
                </a:solidFill>
                <a:prstDash val="solid"/>
                <a:tailEnd type="triangle"/>
              </a:ln>
              <a:effectLst/>
            </p:spPr>
          </p:cxnSp>
          <p:cxnSp>
            <p:nvCxnSpPr>
              <p:cNvPr id="37" name="Straight Arrow Connector 36"/>
              <p:cNvCxnSpPr/>
              <p:nvPr/>
            </p:nvCxnSpPr>
            <p:spPr>
              <a:xfrm flipH="1" flipV="1">
                <a:off x="6464331" y="3683731"/>
                <a:ext cx="226786" cy="1328"/>
              </a:xfrm>
              <a:prstGeom prst="straightConnector1">
                <a:avLst/>
              </a:prstGeom>
              <a:noFill/>
              <a:ln w="25400" cap="flat" cmpd="sng" algn="ctr">
                <a:solidFill>
                  <a:srgbClr val="FFC000"/>
                </a:solidFill>
                <a:prstDash val="solid"/>
                <a:tailEnd type="triangle"/>
              </a:ln>
              <a:effectLst/>
            </p:spPr>
          </p:cxnSp>
        </p:grpSp>
        <p:grpSp>
          <p:nvGrpSpPr>
            <p:cNvPr id="11" name="Group 10"/>
            <p:cNvGrpSpPr/>
            <p:nvPr/>
          </p:nvGrpSpPr>
          <p:grpSpPr>
            <a:xfrm>
              <a:off x="5092264" y="3286454"/>
              <a:ext cx="1068546" cy="1529004"/>
              <a:chOff x="4344097" y="2906522"/>
              <a:chExt cx="1068546" cy="1529004"/>
            </a:xfrm>
          </p:grpSpPr>
          <p:grpSp>
            <p:nvGrpSpPr>
              <p:cNvPr id="25" name="Group 24"/>
              <p:cNvGrpSpPr/>
              <p:nvPr/>
            </p:nvGrpSpPr>
            <p:grpSpPr>
              <a:xfrm>
                <a:off x="4561678" y="2906522"/>
                <a:ext cx="622300" cy="1529004"/>
                <a:chOff x="2679700" y="3058084"/>
                <a:chExt cx="622300" cy="1529004"/>
              </a:xfrm>
            </p:grpSpPr>
            <p:sp>
              <p:nvSpPr>
                <p:cNvPr id="29" name="Oval 28"/>
                <p:cNvSpPr/>
                <p:nvPr/>
              </p:nvSpPr>
              <p:spPr>
                <a:xfrm>
                  <a:off x="2679700" y="3058084"/>
                  <a:ext cx="241300" cy="241300"/>
                </a:xfrm>
                <a:prstGeom prst="ellipse">
                  <a:avLst/>
                </a:prstGeom>
                <a:solidFill>
                  <a:srgbClr val="FFC000"/>
                </a:solidFill>
                <a:ln w="12700" cap="flat" cmpd="sng" algn="ctr">
                  <a:solidFill>
                    <a:srgbClr val="FFC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orbel" panose="020B0503020204020204"/>
                    <a:ea typeface="+mn-ea"/>
                    <a:cs typeface="+mn-cs"/>
                  </a:endParaRPr>
                </a:p>
              </p:txBody>
            </p:sp>
            <p:sp>
              <p:nvSpPr>
                <p:cNvPr id="30" name="Oval 29"/>
                <p:cNvSpPr/>
                <p:nvPr/>
              </p:nvSpPr>
              <p:spPr>
                <a:xfrm>
                  <a:off x="2921000" y="3635044"/>
                  <a:ext cx="381000" cy="381000"/>
                </a:xfrm>
                <a:prstGeom prst="ellipse">
                  <a:avLst/>
                </a:prstGeom>
                <a:solidFill>
                  <a:srgbClr val="FFFFFF"/>
                </a:solidFill>
                <a:ln w="12700" cap="flat" cmpd="sng" algn="ctr">
                  <a:solidFill>
                    <a:srgbClr val="2C2C2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C2C2C"/>
                    </a:solidFill>
                    <a:effectLst/>
                    <a:uLnTx/>
                    <a:uFillTx/>
                    <a:latin typeface="Corbel" panose="020B0503020204020204"/>
                    <a:ea typeface="+mn-ea"/>
                    <a:cs typeface="+mn-cs"/>
                  </a:endParaRPr>
                </a:p>
              </p:txBody>
            </p:sp>
            <p:sp>
              <p:nvSpPr>
                <p:cNvPr id="31" name="Oval 30"/>
                <p:cNvSpPr/>
                <p:nvPr/>
              </p:nvSpPr>
              <p:spPr>
                <a:xfrm>
                  <a:off x="2679700" y="4345788"/>
                  <a:ext cx="241300" cy="241300"/>
                </a:xfrm>
                <a:prstGeom prst="ellipse">
                  <a:avLst/>
                </a:prstGeom>
                <a:solidFill>
                  <a:srgbClr val="FFC000"/>
                </a:solidFill>
                <a:ln w="12700" cap="flat" cmpd="sng" algn="ctr">
                  <a:solidFill>
                    <a:srgbClr val="FFC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orbel" panose="020B0503020204020204"/>
                    <a:ea typeface="+mn-ea"/>
                    <a:cs typeface="+mn-cs"/>
                  </a:endParaRPr>
                </a:p>
              </p:txBody>
            </p:sp>
            <p:cxnSp>
              <p:nvCxnSpPr>
                <p:cNvPr id="32" name="Straight Connector 31"/>
                <p:cNvCxnSpPr>
                  <a:stCxn id="29" idx="5"/>
                  <a:endCxn id="30" idx="0"/>
                </p:cNvCxnSpPr>
                <p:nvPr/>
              </p:nvCxnSpPr>
              <p:spPr>
                <a:xfrm>
                  <a:off x="2885662" y="3264046"/>
                  <a:ext cx="225838" cy="370998"/>
                </a:xfrm>
                <a:prstGeom prst="line">
                  <a:avLst/>
                </a:prstGeom>
                <a:noFill/>
                <a:ln w="9525" cap="flat" cmpd="sng" algn="ctr">
                  <a:solidFill>
                    <a:srgbClr val="FFC000"/>
                  </a:solidFill>
                  <a:prstDash val="solid"/>
                </a:ln>
                <a:effectLst/>
              </p:spPr>
            </p:cxnSp>
            <p:cxnSp>
              <p:nvCxnSpPr>
                <p:cNvPr id="33" name="Straight Connector 32"/>
                <p:cNvCxnSpPr>
                  <a:endCxn id="30" idx="4"/>
                </p:cNvCxnSpPr>
                <p:nvPr/>
              </p:nvCxnSpPr>
              <p:spPr>
                <a:xfrm flipV="1">
                  <a:off x="2885662" y="4016044"/>
                  <a:ext cx="225838" cy="365082"/>
                </a:xfrm>
                <a:prstGeom prst="line">
                  <a:avLst/>
                </a:prstGeom>
                <a:noFill/>
                <a:ln w="9525" cap="flat" cmpd="sng" algn="ctr">
                  <a:solidFill>
                    <a:srgbClr val="FFC000"/>
                  </a:solidFill>
                  <a:prstDash val="solid"/>
                </a:ln>
                <a:effectLst/>
              </p:spPr>
            </p:cxnSp>
          </p:grpSp>
          <p:cxnSp>
            <p:nvCxnSpPr>
              <p:cNvPr id="26" name="Straight Arrow Connector 25"/>
              <p:cNvCxnSpPr/>
              <p:nvPr/>
            </p:nvCxnSpPr>
            <p:spPr>
              <a:xfrm flipH="1" flipV="1">
                <a:off x="4371178" y="3028918"/>
                <a:ext cx="226786" cy="1328"/>
              </a:xfrm>
              <a:prstGeom prst="straightConnector1">
                <a:avLst/>
              </a:prstGeom>
              <a:noFill/>
              <a:ln w="25400" cap="flat" cmpd="sng" algn="ctr">
                <a:solidFill>
                  <a:srgbClr val="FFC000"/>
                </a:solidFill>
                <a:prstDash val="solid"/>
                <a:tailEnd type="triangle"/>
              </a:ln>
              <a:effectLst/>
            </p:spPr>
          </p:cxnSp>
          <p:cxnSp>
            <p:nvCxnSpPr>
              <p:cNvPr id="27" name="Straight Arrow Connector 26"/>
              <p:cNvCxnSpPr/>
              <p:nvPr/>
            </p:nvCxnSpPr>
            <p:spPr>
              <a:xfrm flipH="1" flipV="1">
                <a:off x="4344097" y="4312220"/>
                <a:ext cx="226786" cy="1328"/>
              </a:xfrm>
              <a:prstGeom prst="straightConnector1">
                <a:avLst/>
              </a:prstGeom>
              <a:noFill/>
              <a:ln w="25400" cap="flat" cmpd="sng" algn="ctr">
                <a:solidFill>
                  <a:srgbClr val="FFC000"/>
                </a:solidFill>
                <a:prstDash val="solid"/>
                <a:tailEnd type="triangle"/>
              </a:ln>
              <a:effectLst/>
            </p:spPr>
          </p:cxnSp>
          <p:cxnSp>
            <p:nvCxnSpPr>
              <p:cNvPr id="28" name="Straight Arrow Connector 27"/>
              <p:cNvCxnSpPr/>
              <p:nvPr/>
            </p:nvCxnSpPr>
            <p:spPr>
              <a:xfrm flipV="1">
                <a:off x="5185857" y="3683731"/>
                <a:ext cx="226786" cy="1328"/>
              </a:xfrm>
              <a:prstGeom prst="straightConnector1">
                <a:avLst/>
              </a:prstGeom>
              <a:noFill/>
              <a:ln w="25400" cap="flat" cmpd="sng" algn="ctr">
                <a:solidFill>
                  <a:srgbClr val="FFC000"/>
                </a:solidFill>
                <a:prstDash val="solid"/>
                <a:tailEnd type="triangle"/>
              </a:ln>
              <a:effectLst/>
            </p:spPr>
          </p:cxnSp>
        </p:grpSp>
        <p:grpSp>
          <p:nvGrpSpPr>
            <p:cNvPr id="12" name="Group 11"/>
            <p:cNvGrpSpPr/>
            <p:nvPr/>
          </p:nvGrpSpPr>
          <p:grpSpPr>
            <a:xfrm>
              <a:off x="8296191" y="3097654"/>
              <a:ext cx="622300" cy="1949744"/>
              <a:chOff x="8298553" y="2714902"/>
              <a:chExt cx="622300" cy="1949744"/>
            </a:xfrm>
          </p:grpSpPr>
          <p:grpSp>
            <p:nvGrpSpPr>
              <p:cNvPr id="17" name="Group 16"/>
              <p:cNvGrpSpPr/>
              <p:nvPr/>
            </p:nvGrpSpPr>
            <p:grpSpPr>
              <a:xfrm>
                <a:off x="8298553" y="2905194"/>
                <a:ext cx="622300" cy="1529004"/>
                <a:chOff x="2679700" y="3058084"/>
                <a:chExt cx="622300" cy="1529004"/>
              </a:xfrm>
            </p:grpSpPr>
            <p:sp>
              <p:nvSpPr>
                <p:cNvPr id="20" name="Oval 19"/>
                <p:cNvSpPr/>
                <p:nvPr/>
              </p:nvSpPr>
              <p:spPr>
                <a:xfrm>
                  <a:off x="2679700" y="3058084"/>
                  <a:ext cx="241300" cy="241300"/>
                </a:xfrm>
                <a:prstGeom prst="ellipse">
                  <a:avLst/>
                </a:prstGeom>
                <a:solidFill>
                  <a:srgbClr val="FFC000"/>
                </a:solidFill>
                <a:ln w="12700" cap="flat" cmpd="sng" algn="ctr">
                  <a:solidFill>
                    <a:srgbClr val="FFC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orbel" panose="020B0503020204020204"/>
                    <a:ea typeface="+mn-ea"/>
                    <a:cs typeface="+mn-cs"/>
                  </a:endParaRPr>
                </a:p>
              </p:txBody>
            </p:sp>
            <p:sp>
              <p:nvSpPr>
                <p:cNvPr id="21" name="Oval 20"/>
                <p:cNvSpPr/>
                <p:nvPr/>
              </p:nvSpPr>
              <p:spPr>
                <a:xfrm>
                  <a:off x="2921000" y="3635044"/>
                  <a:ext cx="381000" cy="381000"/>
                </a:xfrm>
                <a:prstGeom prst="ellipse">
                  <a:avLst/>
                </a:prstGeom>
                <a:solidFill>
                  <a:srgbClr val="FFFFFF"/>
                </a:solidFill>
                <a:ln w="12700" cap="flat" cmpd="sng" algn="ctr">
                  <a:solidFill>
                    <a:srgbClr val="2C2C2C"/>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2C2C2C"/>
                    </a:solidFill>
                    <a:effectLst/>
                    <a:uLnTx/>
                    <a:uFillTx/>
                    <a:latin typeface="Corbel" panose="020B0503020204020204"/>
                    <a:ea typeface="+mn-ea"/>
                    <a:cs typeface="+mn-cs"/>
                  </a:endParaRPr>
                </a:p>
              </p:txBody>
            </p:sp>
            <p:sp>
              <p:nvSpPr>
                <p:cNvPr id="22" name="Oval 21"/>
                <p:cNvSpPr/>
                <p:nvPr/>
              </p:nvSpPr>
              <p:spPr>
                <a:xfrm>
                  <a:off x="2679700" y="4345788"/>
                  <a:ext cx="241300" cy="241300"/>
                </a:xfrm>
                <a:prstGeom prst="ellipse">
                  <a:avLst/>
                </a:prstGeom>
                <a:solidFill>
                  <a:srgbClr val="FFC000"/>
                </a:solidFill>
                <a:ln w="12700" cap="flat" cmpd="sng" algn="ctr">
                  <a:solidFill>
                    <a:srgbClr val="FFC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orbel" panose="020B0503020204020204"/>
                    <a:ea typeface="+mn-ea"/>
                    <a:cs typeface="+mn-cs"/>
                  </a:endParaRPr>
                </a:p>
              </p:txBody>
            </p:sp>
            <p:cxnSp>
              <p:nvCxnSpPr>
                <p:cNvPr id="23" name="Straight Connector 22"/>
                <p:cNvCxnSpPr>
                  <a:stCxn id="20" idx="5"/>
                  <a:endCxn id="21" idx="0"/>
                </p:cNvCxnSpPr>
                <p:nvPr/>
              </p:nvCxnSpPr>
              <p:spPr>
                <a:xfrm>
                  <a:off x="2885662" y="3264046"/>
                  <a:ext cx="225838" cy="370998"/>
                </a:xfrm>
                <a:prstGeom prst="line">
                  <a:avLst/>
                </a:prstGeom>
                <a:noFill/>
                <a:ln w="9525" cap="flat" cmpd="sng" algn="ctr">
                  <a:solidFill>
                    <a:srgbClr val="FFC000"/>
                  </a:solidFill>
                  <a:prstDash val="solid"/>
                </a:ln>
                <a:effectLst/>
              </p:spPr>
            </p:cxnSp>
            <p:cxnSp>
              <p:nvCxnSpPr>
                <p:cNvPr id="24" name="Straight Connector 23"/>
                <p:cNvCxnSpPr>
                  <a:endCxn id="21" idx="4"/>
                </p:cNvCxnSpPr>
                <p:nvPr/>
              </p:nvCxnSpPr>
              <p:spPr>
                <a:xfrm flipV="1">
                  <a:off x="2885662" y="4016044"/>
                  <a:ext cx="225838" cy="365082"/>
                </a:xfrm>
                <a:prstGeom prst="line">
                  <a:avLst/>
                </a:prstGeom>
                <a:noFill/>
                <a:ln w="9525" cap="flat" cmpd="sng" algn="ctr">
                  <a:solidFill>
                    <a:srgbClr val="FFC000"/>
                  </a:solidFill>
                  <a:prstDash val="solid"/>
                </a:ln>
                <a:effectLst/>
              </p:spPr>
            </p:cxnSp>
          </p:grpSp>
          <p:cxnSp>
            <p:nvCxnSpPr>
              <p:cNvPr id="18" name="Straight Arrow Connector 17"/>
              <p:cNvCxnSpPr/>
              <p:nvPr/>
            </p:nvCxnSpPr>
            <p:spPr>
              <a:xfrm rot="16200000" flipH="1">
                <a:off x="8309878" y="4550589"/>
                <a:ext cx="226786" cy="1328"/>
              </a:xfrm>
              <a:prstGeom prst="straightConnector1">
                <a:avLst/>
              </a:prstGeom>
              <a:noFill/>
              <a:ln w="25400" cap="flat" cmpd="sng" algn="ctr">
                <a:solidFill>
                  <a:srgbClr val="FFC000"/>
                </a:solidFill>
                <a:prstDash val="solid"/>
                <a:tailEnd type="triangle"/>
              </a:ln>
              <a:effectLst/>
            </p:spPr>
          </p:cxnSp>
          <p:cxnSp>
            <p:nvCxnSpPr>
              <p:cNvPr id="19" name="Straight Arrow Connector 18"/>
              <p:cNvCxnSpPr/>
              <p:nvPr/>
            </p:nvCxnSpPr>
            <p:spPr>
              <a:xfrm rot="5400000" flipH="1" flipV="1">
                <a:off x="8303845" y="2827631"/>
                <a:ext cx="226786" cy="1328"/>
              </a:xfrm>
              <a:prstGeom prst="straightConnector1">
                <a:avLst/>
              </a:prstGeom>
              <a:noFill/>
              <a:ln w="25400" cap="flat" cmpd="sng" algn="ctr">
                <a:solidFill>
                  <a:srgbClr val="FFC000"/>
                </a:solidFill>
                <a:prstDash val="solid"/>
                <a:tailEnd type="triangle"/>
              </a:ln>
              <a:effectLst/>
            </p:spPr>
          </p:cxnSp>
        </p:grpSp>
        <mc:AlternateContent xmlns:mc="http://schemas.openxmlformats.org/markup-compatibility/2006" xmlns:a14="http://schemas.microsoft.com/office/drawing/2010/main">
          <mc:Choice Requires="a14">
            <p:sp>
              <p:nvSpPr>
                <p:cNvPr id="13" name="TextBox 12"/>
                <p:cNvSpPr txBox="1"/>
                <p:nvPr/>
              </p:nvSpPr>
              <p:spPr>
                <a:xfrm>
                  <a:off x="2615325" y="2958319"/>
                  <a:ext cx="393890" cy="29956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srgbClr val="FFFFFF"/>
                                </a:solidFill>
                                <a:effectLst/>
                                <a:uLnTx/>
                                <a:uFillTx/>
                                <a:latin typeface="Cambria Math"/>
                              </a:rPr>
                            </m:ctrlPr>
                          </m:sSubPr>
                          <m:e>
                            <m:r>
                              <a:rPr kumimoji="0" lang="en-US" sz="1800" b="0" i="1" u="none" strike="noStrike" kern="0" cap="none" spc="0" normalizeH="0" baseline="0" noProof="0" smtClean="0">
                                <a:ln>
                                  <a:noFill/>
                                </a:ln>
                                <a:solidFill>
                                  <a:srgbClr val="FFFFFF"/>
                                </a:solidFill>
                                <a:effectLst/>
                                <a:uLnTx/>
                                <a:uFillTx/>
                                <a:latin typeface="Cambria Math" panose="02040503050406030204" pitchFamily="18" charset="0"/>
                              </a:rPr>
                              <m:t>𝐸</m:t>
                            </m:r>
                          </m:e>
                          <m:sub>
                            <m:r>
                              <a:rPr kumimoji="0" lang="en-US" sz="1800" b="0" i="1" u="none" strike="noStrike" kern="0" cap="none" spc="0" normalizeH="0" baseline="0" noProof="0" smtClean="0">
                                <a:ln>
                                  <a:noFill/>
                                </a:ln>
                                <a:solidFill>
                                  <a:srgbClr val="FFFFFF"/>
                                </a:solidFill>
                                <a:effectLst/>
                                <a:uLnTx/>
                                <a:uFillTx/>
                                <a:latin typeface="Cambria Math" panose="02040503050406030204" pitchFamily="18" charset="0"/>
                              </a:rPr>
                              <m:t>1</m:t>
                            </m:r>
                            <m:r>
                              <a:rPr kumimoji="0" lang="en-US" sz="1800" b="0" i="1" u="none" strike="noStrike" kern="0" cap="none" spc="0" normalizeH="0" baseline="0" noProof="0" smtClean="0">
                                <a:ln>
                                  <a:noFill/>
                                </a:ln>
                                <a:solidFill>
                                  <a:srgbClr val="FFFFFF"/>
                                </a:solidFill>
                                <a:effectLst/>
                                <a:uLnTx/>
                                <a:uFillTx/>
                                <a:latin typeface="Cambria Math" panose="02040503050406030204" pitchFamily="18" charset="0"/>
                              </a:rPr>
                              <m:t>𝑔</m:t>
                            </m:r>
                          </m:sub>
                        </m:sSub>
                      </m:oMath>
                    </m:oMathPara>
                  </a14:m>
                  <a:endParaRPr kumimoji="0" lang="en-US" sz="1800" b="0" i="0" u="none" strike="noStrike" kern="0" cap="none" spc="0" normalizeH="0" baseline="0" noProof="0" dirty="0" smtClean="0">
                    <a:ln>
                      <a:noFill/>
                    </a:ln>
                    <a:solidFill>
                      <a:srgbClr val="FFFFFF"/>
                    </a:solidFill>
                    <a:effectLst/>
                    <a:uLnTx/>
                    <a:uFillTx/>
                    <a:latin typeface="Corbel" panose="020B0503020204020204"/>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615325" y="2958319"/>
                  <a:ext cx="393890" cy="299569"/>
                </a:xfrm>
                <a:prstGeom prst="rect">
                  <a:avLst/>
                </a:prstGeom>
                <a:blipFill rotWithShape="0">
                  <a:blip r:embed="rId3"/>
                  <a:stretch>
                    <a:fillRect l="-13846" r="-10769"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229514" y="2877812"/>
                  <a:ext cx="399212" cy="31322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FFFFFF"/>
                                </a:solidFill>
                                <a:effectLst/>
                                <a:uLnTx/>
                                <a:uFillTx/>
                                <a:latin typeface="Cambria Math"/>
                              </a:rPr>
                            </m:ctrlPr>
                          </m:sSubSupPr>
                          <m:e>
                            <m:r>
                              <a:rPr kumimoji="0" lang="en-US" sz="1800" b="0" i="1" u="none" strike="noStrike" kern="0" cap="none" spc="0" normalizeH="0" baseline="0" noProof="0" smtClean="0">
                                <a:ln>
                                  <a:noFill/>
                                </a:ln>
                                <a:solidFill>
                                  <a:srgbClr val="FFFFFF"/>
                                </a:solidFill>
                                <a:effectLst/>
                                <a:uLnTx/>
                                <a:uFillTx/>
                                <a:latin typeface="Cambria Math" panose="02040503050406030204" pitchFamily="18" charset="0"/>
                              </a:rPr>
                              <m:t>𝐸</m:t>
                            </m:r>
                          </m:e>
                          <m:sub>
                            <m:r>
                              <a:rPr kumimoji="0" lang="en-US" sz="1800" b="0" i="1" u="none" strike="noStrike" kern="0" cap="none" spc="0" normalizeH="0" baseline="0" noProof="0" smtClean="0">
                                <a:ln>
                                  <a:noFill/>
                                </a:ln>
                                <a:solidFill>
                                  <a:srgbClr val="FFFFFF"/>
                                </a:solidFill>
                                <a:effectLst/>
                                <a:uLnTx/>
                                <a:uFillTx/>
                                <a:latin typeface="Cambria Math" panose="02040503050406030204" pitchFamily="18" charset="0"/>
                              </a:rPr>
                              <m:t>2</m:t>
                            </m:r>
                            <m:r>
                              <a:rPr kumimoji="0" lang="en-US" sz="1800" b="0" i="1" u="none" strike="noStrike" kern="0" cap="none" spc="0" normalizeH="0" baseline="0" noProof="0" smtClean="0">
                                <a:ln>
                                  <a:noFill/>
                                </a:ln>
                                <a:solidFill>
                                  <a:srgbClr val="FFFFFF"/>
                                </a:solidFill>
                                <a:effectLst/>
                                <a:uLnTx/>
                                <a:uFillTx/>
                                <a:latin typeface="Cambria Math" panose="02040503050406030204" pitchFamily="18" charset="0"/>
                              </a:rPr>
                              <m:t>𝑔</m:t>
                            </m:r>
                          </m:sub>
                          <m:sup>
                            <m:r>
                              <a:rPr kumimoji="0" lang="en-US" sz="1800" b="0" i="1" u="none" strike="noStrike" kern="0" cap="none" spc="0" normalizeH="0" baseline="0" noProof="0" smtClean="0">
                                <a:ln>
                                  <a:noFill/>
                                </a:ln>
                                <a:solidFill>
                                  <a:srgbClr val="FFFFFF"/>
                                </a:solidFill>
                                <a:effectLst/>
                                <a:uLnTx/>
                                <a:uFillTx/>
                                <a:latin typeface="Cambria Math" panose="02040503050406030204" pitchFamily="18" charset="0"/>
                              </a:rPr>
                              <m:t>1</m:t>
                            </m:r>
                          </m:sup>
                        </m:sSubSup>
                      </m:oMath>
                    </m:oMathPara>
                  </a14:m>
                  <a:endParaRPr kumimoji="0" lang="en-US" sz="1800" b="0" i="0" u="none" strike="noStrike" kern="0" cap="none" spc="0" normalizeH="0" baseline="0" noProof="0" dirty="0" smtClean="0">
                    <a:ln>
                      <a:noFill/>
                    </a:ln>
                    <a:solidFill>
                      <a:srgbClr val="FFFFFF"/>
                    </a:solidFill>
                    <a:effectLst/>
                    <a:uLnTx/>
                    <a:uFillTx/>
                    <a:latin typeface="Corbel" panose="020B0503020204020204"/>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229514" y="2877812"/>
                  <a:ext cx="399212" cy="313227"/>
                </a:xfrm>
                <a:prstGeom prst="rect">
                  <a:avLst/>
                </a:prstGeom>
                <a:blipFill rotWithShape="0">
                  <a:blip r:embed="rId4"/>
                  <a:stretch>
                    <a:fillRect l="-15385" r="-7692"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7033911" y="2878190"/>
                  <a:ext cx="399212" cy="313804"/>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1800" b="0" i="1" u="none" strike="noStrike" kern="0" cap="none" spc="0" normalizeH="0" baseline="0" noProof="0" smtClean="0">
                                <a:ln>
                                  <a:noFill/>
                                </a:ln>
                                <a:solidFill>
                                  <a:srgbClr val="FFFFFF"/>
                                </a:solidFill>
                                <a:effectLst/>
                                <a:uLnTx/>
                                <a:uFillTx/>
                                <a:latin typeface="Cambria Math"/>
                              </a:rPr>
                            </m:ctrlPr>
                          </m:sSubSupPr>
                          <m:e>
                            <m:r>
                              <a:rPr kumimoji="0" lang="en-US" sz="1800" b="0" i="1" u="none" strike="noStrike" kern="0" cap="none" spc="0" normalizeH="0" baseline="0" noProof="0" smtClean="0">
                                <a:ln>
                                  <a:noFill/>
                                </a:ln>
                                <a:solidFill>
                                  <a:srgbClr val="FFFFFF"/>
                                </a:solidFill>
                                <a:effectLst/>
                                <a:uLnTx/>
                                <a:uFillTx/>
                                <a:latin typeface="Cambria Math" panose="02040503050406030204" pitchFamily="18" charset="0"/>
                              </a:rPr>
                              <m:t>𝐸</m:t>
                            </m:r>
                          </m:e>
                          <m:sub>
                            <m:r>
                              <a:rPr kumimoji="0" lang="en-US" sz="1800" b="0" i="1" u="none" strike="noStrike" kern="0" cap="none" spc="0" normalizeH="0" baseline="0" noProof="0" smtClean="0">
                                <a:ln>
                                  <a:noFill/>
                                </a:ln>
                                <a:solidFill>
                                  <a:srgbClr val="FFFFFF"/>
                                </a:solidFill>
                                <a:effectLst/>
                                <a:uLnTx/>
                                <a:uFillTx/>
                                <a:latin typeface="Cambria Math" panose="02040503050406030204" pitchFamily="18" charset="0"/>
                              </a:rPr>
                              <m:t>2</m:t>
                            </m:r>
                            <m:r>
                              <a:rPr kumimoji="0" lang="en-US" sz="1800" b="0" i="1" u="none" strike="noStrike" kern="0" cap="none" spc="0" normalizeH="0" baseline="0" noProof="0" smtClean="0">
                                <a:ln>
                                  <a:noFill/>
                                </a:ln>
                                <a:solidFill>
                                  <a:srgbClr val="FFFFFF"/>
                                </a:solidFill>
                                <a:effectLst/>
                                <a:uLnTx/>
                                <a:uFillTx/>
                                <a:latin typeface="Cambria Math" panose="02040503050406030204" pitchFamily="18" charset="0"/>
                              </a:rPr>
                              <m:t>𝑔</m:t>
                            </m:r>
                          </m:sub>
                          <m:sup>
                            <m:r>
                              <a:rPr kumimoji="0" lang="en-US" sz="1800" b="0" i="1" u="none" strike="noStrike" kern="0" cap="none" spc="0" normalizeH="0" baseline="0" noProof="0" smtClean="0">
                                <a:ln>
                                  <a:noFill/>
                                </a:ln>
                                <a:solidFill>
                                  <a:srgbClr val="FFFFFF"/>
                                </a:solidFill>
                                <a:effectLst/>
                                <a:uLnTx/>
                                <a:uFillTx/>
                                <a:latin typeface="Cambria Math" panose="02040503050406030204" pitchFamily="18" charset="0"/>
                              </a:rPr>
                              <m:t>2</m:t>
                            </m:r>
                          </m:sup>
                        </m:sSubSup>
                      </m:oMath>
                    </m:oMathPara>
                  </a14:m>
                  <a:endParaRPr kumimoji="0" lang="en-US" sz="1800" b="0" i="0" u="none" strike="noStrike" kern="0" cap="none" spc="0" normalizeH="0" baseline="0" noProof="0" dirty="0" smtClean="0">
                    <a:ln>
                      <a:noFill/>
                    </a:ln>
                    <a:solidFill>
                      <a:srgbClr val="FFFFFF"/>
                    </a:solidFill>
                    <a:effectLst/>
                    <a:uLnTx/>
                    <a:uFillTx/>
                    <a:latin typeface="Corbel" panose="020B0503020204020204"/>
                  </a:endParaRPr>
                </a:p>
              </p:txBody>
            </p:sp>
          </mc:Choice>
          <mc:Fallback xmlns="">
            <p:sp>
              <p:nvSpPr>
                <p:cNvPr id="127" name="TextBox 126"/>
                <p:cNvSpPr txBox="1">
                  <a:spLocks noRot="1" noChangeAspect="1" noMove="1" noResize="1" noEditPoints="1" noAdjustHandles="1" noChangeArrowheads="1" noChangeShapeType="1" noTextEdit="1"/>
                </p:cNvSpPr>
                <p:nvPr/>
              </p:nvSpPr>
              <p:spPr>
                <a:xfrm>
                  <a:off x="7033911" y="2878190"/>
                  <a:ext cx="399212" cy="313804"/>
                </a:xfrm>
                <a:prstGeom prst="rect">
                  <a:avLst/>
                </a:prstGeom>
                <a:blipFill rotWithShape="0">
                  <a:blip r:embed="rId5"/>
                  <a:stretch>
                    <a:fillRect l="-15385" r="-107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219896" y="2834990"/>
                  <a:ext cx="407868" cy="29956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0" cap="none" spc="0" normalizeH="0" baseline="0" noProof="0" smtClean="0">
                                <a:ln>
                                  <a:noFill/>
                                </a:ln>
                                <a:solidFill>
                                  <a:srgbClr val="FFFFFF"/>
                                </a:solidFill>
                                <a:effectLst/>
                                <a:uLnTx/>
                                <a:uFillTx/>
                                <a:latin typeface="Cambria Math"/>
                              </a:rPr>
                            </m:ctrlPr>
                          </m:sSubPr>
                          <m:e>
                            <m:r>
                              <a:rPr kumimoji="0" lang="en-US" sz="1800" b="0" i="1" u="none" strike="noStrike" kern="0" cap="none" spc="0" normalizeH="0" baseline="0" noProof="0" smtClean="0">
                                <a:ln>
                                  <a:noFill/>
                                </a:ln>
                                <a:solidFill>
                                  <a:srgbClr val="FFFFFF"/>
                                </a:solidFill>
                                <a:effectLst/>
                                <a:uLnTx/>
                                <a:uFillTx/>
                                <a:latin typeface="Cambria Math" panose="02040503050406030204" pitchFamily="18" charset="0"/>
                              </a:rPr>
                              <m:t>𝐴</m:t>
                            </m:r>
                          </m:e>
                          <m:sub>
                            <m:r>
                              <a:rPr kumimoji="0" lang="en-US" sz="1800" b="0" i="1" u="none" strike="noStrike" kern="0" cap="none" spc="0" normalizeH="0" baseline="0" noProof="0" smtClean="0">
                                <a:ln>
                                  <a:noFill/>
                                </a:ln>
                                <a:solidFill>
                                  <a:srgbClr val="FFFFFF"/>
                                </a:solidFill>
                                <a:effectLst/>
                                <a:uLnTx/>
                                <a:uFillTx/>
                                <a:latin typeface="Cambria Math" panose="02040503050406030204" pitchFamily="18" charset="0"/>
                              </a:rPr>
                              <m:t>1</m:t>
                            </m:r>
                            <m:r>
                              <a:rPr kumimoji="0" lang="en-US" sz="1800" b="0" i="1" u="none" strike="noStrike" kern="0" cap="none" spc="0" normalizeH="0" baseline="0" noProof="0" smtClean="0">
                                <a:ln>
                                  <a:noFill/>
                                </a:ln>
                                <a:solidFill>
                                  <a:srgbClr val="FFFFFF"/>
                                </a:solidFill>
                                <a:effectLst/>
                                <a:uLnTx/>
                                <a:uFillTx/>
                                <a:latin typeface="Cambria Math" panose="02040503050406030204" pitchFamily="18" charset="0"/>
                              </a:rPr>
                              <m:t>𝑔</m:t>
                            </m:r>
                          </m:sub>
                        </m:sSub>
                      </m:oMath>
                    </m:oMathPara>
                  </a14:m>
                  <a:endParaRPr kumimoji="0" lang="en-US" sz="1800" b="0" i="0" u="none" strike="noStrike" kern="0" cap="none" spc="0" normalizeH="0" baseline="0" noProof="0" dirty="0" smtClean="0">
                    <a:ln>
                      <a:noFill/>
                    </a:ln>
                    <a:solidFill>
                      <a:srgbClr val="FFFFFF"/>
                    </a:solidFill>
                    <a:effectLst/>
                    <a:uLnTx/>
                    <a:uFillTx/>
                    <a:latin typeface="Corbel" panose="020B0503020204020204"/>
                  </a:endParaRPr>
                </a:p>
              </p:txBody>
            </p:sp>
          </mc:Choice>
          <mc:Fallback xmlns="">
            <p:sp>
              <p:nvSpPr>
                <p:cNvPr id="128" name="TextBox 127"/>
                <p:cNvSpPr txBox="1">
                  <a:spLocks noRot="1" noChangeAspect="1" noMove="1" noResize="1" noEditPoints="1" noAdjustHandles="1" noChangeArrowheads="1" noChangeShapeType="1" noTextEdit="1"/>
                </p:cNvSpPr>
                <p:nvPr/>
              </p:nvSpPr>
              <p:spPr>
                <a:xfrm>
                  <a:off x="8219896" y="2834990"/>
                  <a:ext cx="407868" cy="299569"/>
                </a:xfrm>
                <a:prstGeom prst="rect">
                  <a:avLst/>
                </a:prstGeom>
                <a:blipFill rotWithShape="0">
                  <a:blip r:embed="rId6"/>
                  <a:stretch>
                    <a:fillRect l="-13433" r="-10448" b="-2857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1" name="TextBox 50"/>
              <p:cNvSpPr txBox="1"/>
              <p:nvPr/>
            </p:nvSpPr>
            <p:spPr>
              <a:xfrm>
                <a:off x="-1041" y="3793302"/>
                <a:ext cx="3894107" cy="2017412"/>
              </a:xfrm>
              <a:prstGeom prst="rect">
                <a:avLst/>
              </a:prstGeom>
              <a:noFill/>
            </p:spPr>
            <p:txBody>
              <a:bodyPr wrap="square" rtlCol="0">
                <a:spAutoFit/>
              </a:bodyPr>
              <a:lstStyle/>
              <a:p>
                <a:pPr lvl="0">
                  <a:defRPr/>
                </a:pPr>
                <a:r>
                  <a:rPr lang="en-US" sz="2400" dirty="0" smtClean="0"/>
                  <a:t>We only use the </a:t>
                </a:r>
                <a14:m>
                  <m:oMath xmlns:m="http://schemas.openxmlformats.org/officeDocument/2006/math">
                    <m:sSubSup>
                      <m:sSubSupPr>
                        <m:ctrlPr>
                          <a:rPr lang="en-US" sz="2400" i="1" kern="0">
                            <a:solidFill>
                              <a:srgbClr val="FFFFFF"/>
                            </a:solidFill>
                            <a:latin typeface="Cambria Math"/>
                          </a:rPr>
                        </m:ctrlPr>
                      </m:sSubSupPr>
                      <m:e>
                        <m:r>
                          <a:rPr lang="en-US" sz="2400" i="1" kern="0">
                            <a:solidFill>
                              <a:srgbClr val="FFFFFF"/>
                            </a:solidFill>
                            <a:latin typeface="Cambria Math" panose="02040503050406030204" pitchFamily="18" charset="0"/>
                          </a:rPr>
                          <m:t>𝐸</m:t>
                        </m:r>
                      </m:e>
                      <m:sub>
                        <m:r>
                          <a:rPr lang="en-US" sz="2400" i="1" kern="0">
                            <a:solidFill>
                              <a:srgbClr val="FFFFFF"/>
                            </a:solidFill>
                            <a:latin typeface="Cambria Math" panose="02040503050406030204" pitchFamily="18" charset="0"/>
                          </a:rPr>
                          <m:t>2</m:t>
                        </m:r>
                        <m:r>
                          <a:rPr lang="en-US" sz="2400" i="1" kern="0">
                            <a:solidFill>
                              <a:srgbClr val="FFFFFF"/>
                            </a:solidFill>
                            <a:latin typeface="Cambria Math" panose="02040503050406030204" pitchFamily="18" charset="0"/>
                          </a:rPr>
                          <m:t>𝑔</m:t>
                        </m:r>
                      </m:sub>
                      <m:sup>
                        <m:r>
                          <a:rPr lang="en-US" sz="2400" i="1" kern="0">
                            <a:solidFill>
                              <a:srgbClr val="FFFFFF"/>
                            </a:solidFill>
                            <a:latin typeface="Cambria Math" panose="02040503050406030204" pitchFamily="18" charset="0"/>
                          </a:rPr>
                          <m:t>1</m:t>
                        </m:r>
                      </m:sup>
                    </m:sSubSup>
                  </m:oMath>
                </a14:m>
                <a:r>
                  <a:rPr lang="en-US" sz="2400" dirty="0" smtClean="0"/>
                  <a:t> and </a:t>
                </a:r>
                <a14:m>
                  <m:oMath xmlns:m="http://schemas.openxmlformats.org/officeDocument/2006/math">
                    <m:sSub>
                      <m:sSubPr>
                        <m:ctrlPr>
                          <a:rPr lang="en-US" sz="2400" i="1" kern="0">
                            <a:solidFill>
                              <a:srgbClr val="FFFFFF"/>
                            </a:solidFill>
                            <a:latin typeface="Cambria Math"/>
                          </a:rPr>
                        </m:ctrlPr>
                      </m:sSubPr>
                      <m:e>
                        <m:r>
                          <a:rPr lang="en-US" sz="2400" i="1" kern="0">
                            <a:solidFill>
                              <a:srgbClr val="FFFFFF"/>
                            </a:solidFill>
                            <a:latin typeface="Cambria Math" panose="02040503050406030204" pitchFamily="18" charset="0"/>
                          </a:rPr>
                          <m:t>𝐴</m:t>
                        </m:r>
                      </m:e>
                      <m:sub>
                        <m:r>
                          <a:rPr lang="en-US" sz="2400" i="1" kern="0">
                            <a:solidFill>
                              <a:srgbClr val="FFFFFF"/>
                            </a:solidFill>
                            <a:latin typeface="Cambria Math" panose="02040503050406030204" pitchFamily="18" charset="0"/>
                          </a:rPr>
                          <m:t>1</m:t>
                        </m:r>
                        <m:r>
                          <a:rPr lang="en-US" sz="2400" i="1" kern="0">
                            <a:solidFill>
                              <a:srgbClr val="FFFFFF"/>
                            </a:solidFill>
                            <a:latin typeface="Cambria Math" panose="02040503050406030204" pitchFamily="18" charset="0"/>
                          </a:rPr>
                          <m:t>𝑔</m:t>
                        </m:r>
                      </m:sub>
                    </m:sSub>
                  </m:oMath>
                </a14:m>
                <a:r>
                  <a:rPr lang="en-US" sz="2400" kern="0" dirty="0" smtClean="0">
                    <a:solidFill>
                      <a:srgbClr val="FFFFFF"/>
                    </a:solidFill>
                    <a:latin typeface="Corbel" panose="020B0503020204020204"/>
                  </a:rPr>
                  <a:t> modes. The rules as to why are obtained from group theory in the back scattering of the photons.</a:t>
                </a:r>
                <a:endParaRPr lang="en-US" sz="2400" kern="0" dirty="0">
                  <a:solidFill>
                    <a:srgbClr val="FFFFFF"/>
                  </a:solidFill>
                  <a:latin typeface="Corbel" panose="020B0503020204020204"/>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1041" y="3793302"/>
                <a:ext cx="3894107" cy="2017412"/>
              </a:xfrm>
              <a:prstGeom prst="rect">
                <a:avLst/>
              </a:prstGeom>
              <a:blipFill rotWithShape="1">
                <a:blip r:embed="rId7"/>
                <a:stretch>
                  <a:fillRect l="-2504" t="-1208" r="-2504" b="-6042"/>
                </a:stretch>
              </a:blipFill>
            </p:spPr>
            <p:txBody>
              <a:bodyPr/>
              <a:lstStyle/>
              <a:p>
                <a:r>
                  <a:rPr lang="en-US">
                    <a:noFill/>
                  </a:rPr>
                  <a:t> </a:t>
                </a:r>
              </a:p>
            </p:txBody>
          </p:sp>
        </mc:Fallback>
      </mc:AlternateContent>
      <p:sp>
        <p:nvSpPr>
          <p:cNvPr id="52" name="Rectangle 51"/>
          <p:cNvSpPr/>
          <p:nvPr/>
        </p:nvSpPr>
        <p:spPr>
          <a:xfrm>
            <a:off x="-1041" y="5887096"/>
            <a:ext cx="9145041" cy="1384995"/>
          </a:xfrm>
          <a:prstGeom prst="rect">
            <a:avLst/>
          </a:prstGeom>
        </p:spPr>
        <p:txBody>
          <a:bodyPr wrap="square">
            <a:spAutoFit/>
          </a:bodyPr>
          <a:lstStyle/>
          <a:p>
            <a:r>
              <a:rPr lang="en-US" sz="1400" b="1" dirty="0" smtClean="0">
                <a:solidFill>
                  <a:srgbClr val="FFFFFF"/>
                </a:solidFill>
                <a:ea typeface="Calibri" panose="020F0502020204030204" pitchFamily="34" charset="0"/>
                <a:cs typeface="AdvOT735b620e"/>
              </a:rPr>
              <a:t>Ref. 8 </a:t>
            </a:r>
            <a:r>
              <a:rPr lang="en-US" sz="1400" b="1" dirty="0"/>
              <a:t>Photoluminescence emission and </a:t>
            </a:r>
            <a:r>
              <a:rPr lang="en-US" sz="1400" b="1" dirty="0" smtClean="0"/>
              <a:t>Raman response </a:t>
            </a:r>
            <a:r>
              <a:rPr lang="en-US" sz="1400" b="1" dirty="0"/>
              <a:t>of monolayer MoS2, MoSe2, and WSe2</a:t>
            </a:r>
            <a:r>
              <a:rPr lang="en-US" sz="1400" b="1" dirty="0" smtClean="0">
                <a:solidFill>
                  <a:srgbClr val="FFFFFF"/>
                </a:solidFill>
                <a:ea typeface="Calibri" panose="020F0502020204030204" pitchFamily="34" charset="0"/>
                <a:cs typeface="Times New Roman" panose="02020603050405020304" pitchFamily="18" charset="0"/>
              </a:rPr>
              <a:t>- </a:t>
            </a:r>
            <a:r>
              <a:rPr lang="en-US" sz="1400" b="1" dirty="0"/>
              <a:t>Philipp </a:t>
            </a:r>
            <a:r>
              <a:rPr lang="en-US" sz="1400" b="1" dirty="0" err="1" smtClean="0"/>
              <a:t>Tonndorf</a:t>
            </a:r>
            <a:r>
              <a:rPr lang="en-US" sz="1400" b="1" dirty="0" smtClean="0"/>
              <a:t> </a:t>
            </a:r>
            <a:r>
              <a:rPr lang="en-US" sz="1400" b="1" dirty="0" smtClean="0">
                <a:solidFill>
                  <a:srgbClr val="FFFFFF"/>
                </a:solidFill>
                <a:ea typeface="Calibri" panose="020F0502020204030204" pitchFamily="34" charset="0"/>
                <a:cs typeface="AdvOT144a03c1"/>
              </a:rPr>
              <a:t>et al., 2013</a:t>
            </a:r>
          </a:p>
          <a:p>
            <a:r>
              <a:rPr lang="en-US" sz="1400" b="1" dirty="0">
                <a:solidFill>
                  <a:srgbClr val="FFFFFF"/>
                </a:solidFill>
                <a:ea typeface="Calibri" panose="020F0502020204030204" pitchFamily="34" charset="0"/>
                <a:cs typeface="AdvOT735b620e"/>
              </a:rPr>
              <a:t>Ref. </a:t>
            </a:r>
            <a:r>
              <a:rPr lang="en-US" sz="1400" b="1" dirty="0" smtClean="0">
                <a:solidFill>
                  <a:srgbClr val="FFFFFF"/>
                </a:solidFill>
                <a:ea typeface="Calibri" panose="020F0502020204030204" pitchFamily="34" charset="0"/>
                <a:cs typeface="AdvOT735b620e"/>
              </a:rPr>
              <a:t>9 </a:t>
            </a:r>
            <a:r>
              <a:rPr lang="en-US" sz="1400" b="1" dirty="0" smtClean="0"/>
              <a:t>Raman and resonance Raman investigation of MoS2 nanoparticles- </a:t>
            </a:r>
            <a:r>
              <a:rPr lang="en-US" sz="1400" b="1" dirty="0" err="1" smtClean="0"/>
              <a:t>Gitti</a:t>
            </a:r>
            <a:r>
              <a:rPr lang="en-US" sz="1400" b="1" dirty="0" smtClean="0"/>
              <a:t> L. Frey </a:t>
            </a:r>
            <a:r>
              <a:rPr lang="en-US" sz="1400" b="1" dirty="0" smtClean="0">
                <a:solidFill>
                  <a:srgbClr val="FFFFFF"/>
                </a:solidFill>
                <a:ea typeface="Calibri" panose="020F0502020204030204" pitchFamily="34" charset="0"/>
                <a:cs typeface="AdvOT144a03c1"/>
              </a:rPr>
              <a:t>et </a:t>
            </a:r>
            <a:r>
              <a:rPr lang="en-US" sz="1400" b="1" dirty="0">
                <a:solidFill>
                  <a:srgbClr val="FFFFFF"/>
                </a:solidFill>
                <a:ea typeface="Calibri" panose="020F0502020204030204" pitchFamily="34" charset="0"/>
                <a:cs typeface="AdvOT144a03c1"/>
              </a:rPr>
              <a:t>al., </a:t>
            </a:r>
            <a:r>
              <a:rPr lang="en-US" sz="1400" b="1" dirty="0" smtClean="0">
                <a:solidFill>
                  <a:srgbClr val="FFFFFF"/>
                </a:solidFill>
                <a:ea typeface="Calibri" panose="020F0502020204030204" pitchFamily="34" charset="0"/>
                <a:cs typeface="AdvOT144a03c1"/>
              </a:rPr>
              <a:t>1999</a:t>
            </a:r>
          </a:p>
          <a:p>
            <a:r>
              <a:rPr lang="en-US" sz="1400" b="1" dirty="0">
                <a:solidFill>
                  <a:srgbClr val="FFFFFF"/>
                </a:solidFill>
                <a:ea typeface="Calibri" panose="020F0502020204030204" pitchFamily="34" charset="0"/>
                <a:cs typeface="AdvOT735b620e"/>
              </a:rPr>
              <a:t>Ref. </a:t>
            </a:r>
            <a:r>
              <a:rPr lang="en-US" sz="1400" b="1" dirty="0" smtClean="0">
                <a:solidFill>
                  <a:srgbClr val="FFFFFF"/>
                </a:solidFill>
                <a:ea typeface="Calibri" panose="020F0502020204030204" pitchFamily="34" charset="0"/>
                <a:cs typeface="AdvOT735b620e"/>
              </a:rPr>
              <a:t>10 </a:t>
            </a:r>
            <a:r>
              <a:rPr lang="en-US" sz="1400" dirty="0"/>
              <a:t>Anomalous Lattice Vibrations of </a:t>
            </a:r>
            <a:r>
              <a:rPr lang="en-US" sz="1400" dirty="0" smtClean="0"/>
              <a:t>Single and</a:t>
            </a:r>
            <a:r>
              <a:rPr lang="en-US" sz="1400" dirty="0"/>
              <a:t> </a:t>
            </a:r>
            <a:r>
              <a:rPr lang="en-US" sz="1400" dirty="0" smtClean="0"/>
              <a:t>Few-Layer MoS2- </a:t>
            </a:r>
            <a:r>
              <a:rPr lang="en-US" sz="1400" b="1" dirty="0" err="1"/>
              <a:t>Changgu</a:t>
            </a:r>
            <a:r>
              <a:rPr lang="en-US" sz="1400" b="1" dirty="0"/>
              <a:t> </a:t>
            </a:r>
            <a:r>
              <a:rPr lang="en-US" sz="1400" b="1" dirty="0" smtClean="0"/>
              <a:t>Lee </a:t>
            </a:r>
            <a:r>
              <a:rPr lang="en-US" sz="1400" b="1" dirty="0" smtClean="0">
                <a:solidFill>
                  <a:srgbClr val="FFFFFF"/>
                </a:solidFill>
                <a:ea typeface="Calibri" panose="020F0502020204030204" pitchFamily="34" charset="0"/>
                <a:cs typeface="AdvOT144a03c1"/>
              </a:rPr>
              <a:t>et </a:t>
            </a:r>
            <a:r>
              <a:rPr lang="en-US" sz="1400" b="1" dirty="0">
                <a:solidFill>
                  <a:srgbClr val="FFFFFF"/>
                </a:solidFill>
                <a:ea typeface="Calibri" panose="020F0502020204030204" pitchFamily="34" charset="0"/>
                <a:cs typeface="AdvOT144a03c1"/>
              </a:rPr>
              <a:t>al., </a:t>
            </a:r>
            <a:r>
              <a:rPr lang="en-US" sz="1400" b="1" dirty="0" smtClean="0">
                <a:solidFill>
                  <a:srgbClr val="FFFFFF"/>
                </a:solidFill>
                <a:ea typeface="Calibri" panose="020F0502020204030204" pitchFamily="34" charset="0"/>
                <a:cs typeface="AdvOT144a03c1"/>
              </a:rPr>
              <a:t>2010</a:t>
            </a:r>
            <a:endParaRPr lang="en-US" sz="1400" b="1" dirty="0">
              <a:solidFill>
                <a:srgbClr val="FFFFFF"/>
              </a:solidFill>
              <a:ea typeface="Calibri" panose="020F0502020204030204" pitchFamily="34" charset="0"/>
              <a:cs typeface="Times New Roman" panose="02020603050405020304" pitchFamily="18" charset="0"/>
            </a:endParaRPr>
          </a:p>
          <a:p>
            <a:endParaRPr lang="en-US" sz="1400" b="1" dirty="0">
              <a:solidFill>
                <a:srgbClr val="FFFFFF"/>
              </a:solidFill>
              <a:ea typeface="Calibri" panose="020F0502020204030204" pitchFamily="34" charset="0"/>
              <a:cs typeface="Times New Roman" panose="02020603050405020304" pitchFamily="18" charset="0"/>
            </a:endParaRPr>
          </a:p>
          <a:p>
            <a:endParaRPr lang="en-US" sz="1400" b="1" dirty="0">
              <a:solidFill>
                <a:srgbClr val="FFFFFF"/>
              </a:solidFill>
              <a:ea typeface="Calibri" panose="020F0502020204030204" pitchFamily="34" charset="0"/>
              <a:cs typeface="Times New Roman" panose="02020603050405020304" pitchFamily="18" charset="0"/>
            </a:endParaRPr>
          </a:p>
        </p:txBody>
      </p:sp>
      <p:sp>
        <p:nvSpPr>
          <p:cNvPr id="53" name="TextBox 52"/>
          <p:cNvSpPr txBox="1"/>
          <p:nvPr/>
        </p:nvSpPr>
        <p:spPr>
          <a:xfrm>
            <a:off x="4267618" y="3874063"/>
            <a:ext cx="4647782" cy="923330"/>
          </a:xfrm>
          <a:prstGeom prst="rect">
            <a:avLst/>
          </a:prstGeom>
          <a:noFill/>
        </p:spPr>
        <p:txBody>
          <a:bodyPr wrap="square" rtlCol="0">
            <a:spAutoFit/>
          </a:bodyPr>
          <a:lstStyle/>
          <a:p>
            <a:r>
              <a:rPr lang="en-US" dirty="0" smtClean="0">
                <a:solidFill>
                  <a:srgbClr val="FFFF00"/>
                </a:solidFill>
              </a:rPr>
              <a:t>It is important to note that the modes could shift in frequency depending on how many layers of a substance are on a film. </a:t>
            </a:r>
            <a:endParaRPr lang="en-US" dirty="0">
              <a:solidFill>
                <a:srgbClr val="FFFF00"/>
              </a:solidFill>
            </a:endParaRPr>
          </a:p>
        </p:txBody>
      </p:sp>
    </p:spTree>
    <p:extLst>
      <p:ext uri="{BB962C8B-B14F-4D97-AF65-F5344CB8AC3E}">
        <p14:creationId xmlns:p14="http://schemas.microsoft.com/office/powerpoint/2010/main" val="2163833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 Raman</a:t>
            </a:r>
            <a:endParaRPr lang="en-US" dirty="0"/>
          </a:p>
        </p:txBody>
      </p:sp>
      <p:sp>
        <p:nvSpPr>
          <p:cNvPr id="3" name="Content Placeholder 2"/>
          <p:cNvSpPr>
            <a:spLocks noGrp="1"/>
          </p:cNvSpPr>
          <p:nvPr>
            <p:ph idx="1"/>
          </p:nvPr>
        </p:nvSpPr>
        <p:spPr/>
        <p:txBody>
          <a:bodyPr>
            <a:normAutofit/>
          </a:bodyPr>
          <a:lstStyle/>
          <a:p>
            <a:r>
              <a:rPr lang="en-US" sz="3200" dirty="0" smtClean="0"/>
              <a:t>What can Raman show us?</a:t>
            </a:r>
          </a:p>
          <a:p>
            <a:pPr lvl="1"/>
            <a:r>
              <a:rPr lang="en-US" sz="3200" dirty="0" smtClean="0"/>
              <a:t>What materials we have in our film</a:t>
            </a:r>
          </a:p>
          <a:p>
            <a:pPr lvl="1"/>
            <a:r>
              <a:rPr lang="en-US" sz="3200" dirty="0" smtClean="0"/>
              <a:t>The number layers of a certain substance</a:t>
            </a:r>
          </a:p>
          <a:p>
            <a:pPr lvl="1"/>
            <a:r>
              <a:rPr lang="en-US" sz="3200" dirty="0" smtClean="0"/>
              <a:t>The effect of possible alloying in our films</a:t>
            </a:r>
            <a:endParaRPr lang="en-US" sz="3200" dirty="0"/>
          </a:p>
        </p:txBody>
      </p:sp>
    </p:spTree>
    <p:extLst>
      <p:ext uri="{BB962C8B-B14F-4D97-AF65-F5344CB8AC3E}">
        <p14:creationId xmlns:p14="http://schemas.microsoft.com/office/powerpoint/2010/main" val="7500257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 Raman (Example)</a:t>
            </a:r>
            <a:endParaRPr lang="en-US" dirty="0"/>
          </a:p>
        </p:txBody>
      </p:sp>
      <p:grpSp>
        <p:nvGrpSpPr>
          <p:cNvPr id="3" name="Group 2"/>
          <p:cNvGrpSpPr/>
          <p:nvPr/>
        </p:nvGrpSpPr>
        <p:grpSpPr>
          <a:xfrm>
            <a:off x="-152400" y="1286498"/>
            <a:ext cx="9104313" cy="5612777"/>
            <a:chOff x="-180528" y="1054415"/>
            <a:chExt cx="9104313" cy="5612777"/>
          </a:xfrm>
        </p:grpSpPr>
        <p:sp>
          <p:nvSpPr>
            <p:cNvPr id="45" name="Rectangle 44"/>
            <p:cNvSpPr/>
            <p:nvPr/>
          </p:nvSpPr>
          <p:spPr>
            <a:xfrm>
              <a:off x="406169" y="2514162"/>
              <a:ext cx="72008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2"/>
            <p:cNvGraphicFramePr>
              <a:graphicFrameLocks noChangeAspect="1"/>
            </p:cNvGraphicFramePr>
            <p:nvPr>
              <p:extLst>
                <p:ext uri="{D42A27DB-BD31-4B8C-83A1-F6EECF244321}">
                  <p14:modId xmlns:p14="http://schemas.microsoft.com/office/powerpoint/2010/main" val="176643521"/>
                </p:ext>
              </p:extLst>
            </p:nvPr>
          </p:nvGraphicFramePr>
          <p:xfrm>
            <a:off x="-180528" y="2276167"/>
            <a:ext cx="4752975" cy="4348163"/>
          </p:xfrm>
          <a:graphic>
            <a:graphicData uri="http://schemas.openxmlformats.org/presentationml/2006/ole">
              <mc:AlternateContent xmlns:mc="http://schemas.openxmlformats.org/markup-compatibility/2006">
                <mc:Choice xmlns:v="urn:schemas-microsoft-com:vml" Requires="v">
                  <p:oleObj spid="_x0000_s1164" r:id="rId4" imgW="3515040" imgH="3214080" progId="">
                    <p:embed/>
                  </p:oleObj>
                </mc:Choice>
                <mc:Fallback>
                  <p:oleObj r:id="rId4" imgW="3515040" imgH="321408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528" y="2276167"/>
                          <a:ext cx="4752975" cy="4348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5" name="Straight Connector 4"/>
            <p:cNvCxnSpPr/>
            <p:nvPr/>
          </p:nvCxnSpPr>
          <p:spPr>
            <a:xfrm>
              <a:off x="1628515" y="2852936"/>
              <a:ext cx="0" cy="3024336"/>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820789" y="2862836"/>
              <a:ext cx="0" cy="3024336"/>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420603" y="2864811"/>
              <a:ext cx="0" cy="3024336"/>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429473" y="2852936"/>
              <a:ext cx="0" cy="3024336"/>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8854" y="1650286"/>
              <a:ext cx="1260858" cy="338554"/>
            </a:xfrm>
            <a:prstGeom prst="rect">
              <a:avLst/>
            </a:prstGeom>
            <a:solidFill>
              <a:schemeClr val="bg1"/>
            </a:solidFill>
          </p:spPr>
          <p:txBody>
            <a:bodyPr wrap="none" rtlCol="0">
              <a:spAutoFit/>
            </a:bodyPr>
            <a:lstStyle/>
            <a:p>
              <a:r>
                <a:rPr lang="en-US" sz="1600" b="1" dirty="0" smtClean="0"/>
                <a:t>WSe</a:t>
              </a:r>
              <a:r>
                <a:rPr lang="en-US" sz="1600" b="1" baseline="-25000" dirty="0" smtClean="0"/>
                <a:t>2</a:t>
              </a:r>
              <a:r>
                <a:rPr lang="en-US" sz="1600" b="1" dirty="0" smtClean="0"/>
                <a:t>-MoSe</a:t>
              </a:r>
              <a:r>
                <a:rPr lang="en-US" sz="1600" b="1" baseline="-25000" dirty="0" smtClean="0"/>
                <a:t>2</a:t>
              </a:r>
              <a:endParaRPr lang="en-US" sz="1600" b="1" baseline="-25000" dirty="0"/>
            </a:p>
          </p:txBody>
        </p:sp>
        <p:sp>
          <p:nvSpPr>
            <p:cNvPr id="10" name="TextBox 9"/>
            <p:cNvSpPr txBox="1"/>
            <p:nvPr/>
          </p:nvSpPr>
          <p:spPr>
            <a:xfrm>
              <a:off x="3563888" y="5427315"/>
              <a:ext cx="673582" cy="307777"/>
            </a:xfrm>
            <a:prstGeom prst="rect">
              <a:avLst/>
            </a:prstGeom>
            <a:noFill/>
          </p:spPr>
          <p:txBody>
            <a:bodyPr wrap="none" rtlCol="0">
              <a:spAutoFit/>
            </a:bodyPr>
            <a:lstStyle/>
            <a:p>
              <a:r>
                <a:rPr lang="en-US" sz="1400" b="1" dirty="0" smtClean="0"/>
                <a:t>MoSe</a:t>
              </a:r>
              <a:r>
                <a:rPr lang="en-US" sz="1400" b="1" baseline="-25000" dirty="0" smtClean="0"/>
                <a:t>2</a:t>
              </a:r>
              <a:endParaRPr lang="en-US" sz="1400" b="1" baseline="-25000" dirty="0"/>
            </a:p>
          </p:txBody>
        </p:sp>
        <p:sp>
          <p:nvSpPr>
            <p:cNvPr id="11" name="TextBox 10"/>
            <p:cNvSpPr txBox="1"/>
            <p:nvPr/>
          </p:nvSpPr>
          <p:spPr>
            <a:xfrm>
              <a:off x="3599513" y="4751488"/>
              <a:ext cx="582916" cy="307777"/>
            </a:xfrm>
            <a:prstGeom prst="rect">
              <a:avLst/>
            </a:prstGeom>
            <a:noFill/>
          </p:spPr>
          <p:txBody>
            <a:bodyPr wrap="none" rtlCol="0">
              <a:spAutoFit/>
            </a:bodyPr>
            <a:lstStyle/>
            <a:p>
              <a:r>
                <a:rPr lang="en-US" sz="1400" b="1" dirty="0" smtClean="0"/>
                <a:t>WSe</a:t>
              </a:r>
              <a:r>
                <a:rPr lang="en-US" sz="1400" b="1" baseline="-25000" dirty="0" smtClean="0"/>
                <a:t>2</a:t>
              </a:r>
              <a:endParaRPr lang="en-US" sz="1400" b="1" baseline="-25000" dirty="0"/>
            </a:p>
          </p:txBody>
        </p:sp>
        <p:sp>
          <p:nvSpPr>
            <p:cNvPr id="12" name="TextBox 11"/>
            <p:cNvSpPr txBox="1"/>
            <p:nvPr/>
          </p:nvSpPr>
          <p:spPr>
            <a:xfrm>
              <a:off x="3355727" y="3304148"/>
              <a:ext cx="912429" cy="307777"/>
            </a:xfrm>
            <a:prstGeom prst="rect">
              <a:avLst/>
            </a:prstGeom>
            <a:noFill/>
          </p:spPr>
          <p:txBody>
            <a:bodyPr wrap="none" rtlCol="0">
              <a:spAutoFit/>
            </a:bodyPr>
            <a:lstStyle/>
            <a:p>
              <a:r>
                <a:rPr lang="en-US" sz="1400" b="1" dirty="0" smtClean="0"/>
                <a:t>Series A </a:t>
              </a:r>
              <a:endParaRPr lang="en-US" sz="1400" b="1" baseline="-25000" dirty="0"/>
            </a:p>
          </p:txBody>
        </p:sp>
        <p:sp>
          <p:nvSpPr>
            <p:cNvPr id="13" name="TextBox 12"/>
            <p:cNvSpPr txBox="1"/>
            <p:nvPr/>
          </p:nvSpPr>
          <p:spPr>
            <a:xfrm>
              <a:off x="3394674" y="3939655"/>
              <a:ext cx="848309" cy="307777"/>
            </a:xfrm>
            <a:prstGeom prst="rect">
              <a:avLst/>
            </a:prstGeom>
            <a:noFill/>
          </p:spPr>
          <p:txBody>
            <a:bodyPr wrap="none" rtlCol="0">
              <a:spAutoFit/>
            </a:bodyPr>
            <a:lstStyle/>
            <a:p>
              <a:r>
                <a:rPr lang="en-US" sz="1400" b="1" dirty="0" smtClean="0"/>
                <a:t>Series B</a:t>
              </a:r>
              <a:endParaRPr lang="en-US" sz="1400" b="1" baseline="-25000" dirty="0"/>
            </a:p>
          </p:txBody>
        </p:sp>
        <p:graphicFrame>
          <p:nvGraphicFramePr>
            <p:cNvPr id="14" name="Object 3"/>
            <p:cNvGraphicFramePr>
              <a:graphicFrameLocks noChangeAspect="1"/>
            </p:cNvGraphicFramePr>
            <p:nvPr>
              <p:extLst>
                <p:ext uri="{D42A27DB-BD31-4B8C-83A1-F6EECF244321}">
                  <p14:modId xmlns:p14="http://schemas.microsoft.com/office/powerpoint/2010/main" val="1728917009"/>
                </p:ext>
              </p:extLst>
            </p:nvPr>
          </p:nvGraphicFramePr>
          <p:xfrm>
            <a:off x="4212085" y="2326967"/>
            <a:ext cx="4711700" cy="4340225"/>
          </p:xfrm>
          <a:graphic>
            <a:graphicData uri="http://schemas.openxmlformats.org/presentationml/2006/ole">
              <mc:AlternateContent xmlns:mc="http://schemas.openxmlformats.org/markup-compatibility/2006">
                <mc:Choice xmlns:v="urn:schemas-microsoft-com:vml" Requires="v">
                  <p:oleObj spid="_x0000_s1165" r:id="rId6" imgW="3497760" imgH="3221280" progId="">
                    <p:embed/>
                  </p:oleObj>
                </mc:Choice>
                <mc:Fallback>
                  <p:oleObj r:id="rId6" imgW="3497760" imgH="322128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2085" y="2326967"/>
                          <a:ext cx="4711700" cy="434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TextBox 14"/>
            <p:cNvSpPr txBox="1"/>
            <p:nvPr/>
          </p:nvSpPr>
          <p:spPr>
            <a:xfrm>
              <a:off x="7051453" y="1844824"/>
              <a:ext cx="1055674" cy="338554"/>
            </a:xfrm>
            <a:prstGeom prst="rect">
              <a:avLst/>
            </a:prstGeom>
            <a:solidFill>
              <a:schemeClr val="bg1"/>
            </a:solidFill>
          </p:spPr>
          <p:txBody>
            <a:bodyPr wrap="none" rtlCol="0">
              <a:spAutoFit/>
            </a:bodyPr>
            <a:lstStyle/>
            <a:p>
              <a:r>
                <a:rPr lang="en-US" sz="1600" b="1" dirty="0" smtClean="0"/>
                <a:t>WS</a:t>
              </a:r>
              <a:r>
                <a:rPr lang="en-US" sz="1600" b="1" baseline="-25000" dirty="0" smtClean="0"/>
                <a:t>2</a:t>
              </a:r>
              <a:r>
                <a:rPr lang="en-US" sz="1600" b="1" dirty="0" smtClean="0"/>
                <a:t>-MoS</a:t>
              </a:r>
              <a:r>
                <a:rPr lang="en-US" sz="1600" b="1" baseline="-25000" dirty="0" smtClean="0"/>
                <a:t>2</a:t>
              </a:r>
              <a:endParaRPr lang="en-US" sz="1600" b="1" baseline="-25000" dirty="0"/>
            </a:p>
          </p:txBody>
        </p:sp>
        <p:sp>
          <p:nvSpPr>
            <p:cNvPr id="16" name="TextBox 15"/>
            <p:cNvSpPr txBox="1"/>
            <p:nvPr/>
          </p:nvSpPr>
          <p:spPr>
            <a:xfrm>
              <a:off x="7862561" y="5462940"/>
              <a:ext cx="583814" cy="307777"/>
            </a:xfrm>
            <a:prstGeom prst="rect">
              <a:avLst/>
            </a:prstGeom>
            <a:noFill/>
          </p:spPr>
          <p:txBody>
            <a:bodyPr wrap="none" rtlCol="0">
              <a:spAutoFit/>
            </a:bodyPr>
            <a:lstStyle/>
            <a:p>
              <a:r>
                <a:rPr lang="en-US" sz="1400" b="1" dirty="0" smtClean="0"/>
                <a:t>MoS</a:t>
              </a:r>
              <a:r>
                <a:rPr lang="en-US" sz="1400" b="1" baseline="-25000" dirty="0" smtClean="0"/>
                <a:t>2</a:t>
              </a:r>
              <a:endParaRPr lang="en-US" sz="1400" b="1" baseline="-25000" dirty="0"/>
            </a:p>
          </p:txBody>
        </p:sp>
        <p:sp>
          <p:nvSpPr>
            <p:cNvPr id="17" name="TextBox 16"/>
            <p:cNvSpPr txBox="1"/>
            <p:nvPr/>
          </p:nvSpPr>
          <p:spPr>
            <a:xfrm>
              <a:off x="7898186" y="4787113"/>
              <a:ext cx="493148" cy="307777"/>
            </a:xfrm>
            <a:prstGeom prst="rect">
              <a:avLst/>
            </a:prstGeom>
            <a:noFill/>
          </p:spPr>
          <p:txBody>
            <a:bodyPr wrap="none" rtlCol="0">
              <a:spAutoFit/>
            </a:bodyPr>
            <a:lstStyle/>
            <a:p>
              <a:r>
                <a:rPr lang="en-US" sz="1400" b="1" dirty="0" smtClean="0"/>
                <a:t>WS</a:t>
              </a:r>
              <a:r>
                <a:rPr lang="en-US" sz="1400" b="1" baseline="-25000" dirty="0" smtClean="0"/>
                <a:t>2</a:t>
              </a:r>
              <a:endParaRPr lang="en-US" sz="1400" b="1" baseline="-25000" dirty="0"/>
            </a:p>
          </p:txBody>
        </p:sp>
        <p:sp>
          <p:nvSpPr>
            <p:cNvPr id="18" name="TextBox 17"/>
            <p:cNvSpPr txBox="1"/>
            <p:nvPr/>
          </p:nvSpPr>
          <p:spPr>
            <a:xfrm>
              <a:off x="7673354" y="3280929"/>
              <a:ext cx="867545" cy="307777"/>
            </a:xfrm>
            <a:prstGeom prst="rect">
              <a:avLst/>
            </a:prstGeom>
            <a:noFill/>
          </p:spPr>
          <p:txBody>
            <a:bodyPr wrap="none" rtlCol="0">
              <a:spAutoFit/>
            </a:bodyPr>
            <a:lstStyle/>
            <a:p>
              <a:r>
                <a:rPr lang="en-US" sz="1400" b="1" dirty="0" smtClean="0"/>
                <a:t>Series A</a:t>
              </a:r>
              <a:endParaRPr lang="en-US" sz="1400" b="1" baseline="-25000" dirty="0"/>
            </a:p>
          </p:txBody>
        </p:sp>
        <p:sp>
          <p:nvSpPr>
            <p:cNvPr id="19" name="TextBox 18"/>
            <p:cNvSpPr txBox="1"/>
            <p:nvPr/>
          </p:nvSpPr>
          <p:spPr>
            <a:xfrm>
              <a:off x="7682971" y="3996028"/>
              <a:ext cx="848309" cy="307777"/>
            </a:xfrm>
            <a:prstGeom prst="rect">
              <a:avLst/>
            </a:prstGeom>
            <a:noFill/>
          </p:spPr>
          <p:txBody>
            <a:bodyPr wrap="none" rtlCol="0">
              <a:spAutoFit/>
            </a:bodyPr>
            <a:lstStyle/>
            <a:p>
              <a:r>
                <a:rPr lang="en-US" sz="1400" b="1" dirty="0" smtClean="0"/>
                <a:t>Series B</a:t>
              </a:r>
              <a:endParaRPr lang="en-US" sz="1400" b="1" baseline="-25000" dirty="0"/>
            </a:p>
          </p:txBody>
        </p:sp>
        <p:cxnSp>
          <p:nvCxnSpPr>
            <p:cNvPr id="20" name="Straight Connector 19"/>
            <p:cNvCxnSpPr/>
            <p:nvPr/>
          </p:nvCxnSpPr>
          <p:spPr>
            <a:xfrm>
              <a:off x="6580052" y="2879280"/>
              <a:ext cx="0" cy="3024336"/>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975717" y="2889180"/>
              <a:ext cx="0" cy="3024336"/>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371382" y="2891155"/>
              <a:ext cx="0" cy="3024336"/>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564414" y="2879280"/>
              <a:ext cx="0" cy="3024336"/>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443527" y="2879280"/>
              <a:ext cx="0" cy="3024336"/>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11831" y="2761764"/>
              <a:ext cx="587020" cy="523220"/>
            </a:xfrm>
            <a:prstGeom prst="rect">
              <a:avLst/>
            </a:prstGeom>
            <a:noFill/>
          </p:spPr>
          <p:txBody>
            <a:bodyPr wrap="none" rtlCol="0">
              <a:spAutoFit/>
            </a:bodyPr>
            <a:lstStyle/>
            <a:p>
              <a:r>
                <a:rPr lang="en-US" sz="2800" b="1" dirty="0" smtClean="0"/>
                <a:t>(a)</a:t>
              </a:r>
              <a:endParaRPr lang="en-US" sz="2800" b="1" dirty="0"/>
            </a:p>
          </p:txBody>
        </p:sp>
        <p:sp>
          <p:nvSpPr>
            <p:cNvPr id="26" name="TextBox 25"/>
            <p:cNvSpPr txBox="1"/>
            <p:nvPr/>
          </p:nvSpPr>
          <p:spPr>
            <a:xfrm>
              <a:off x="4808249" y="2780928"/>
              <a:ext cx="601447" cy="523220"/>
            </a:xfrm>
            <a:prstGeom prst="rect">
              <a:avLst/>
            </a:prstGeom>
            <a:noFill/>
          </p:spPr>
          <p:txBody>
            <a:bodyPr wrap="none" rtlCol="0">
              <a:spAutoFit/>
            </a:bodyPr>
            <a:lstStyle/>
            <a:p>
              <a:r>
                <a:rPr lang="en-US" sz="2800" b="1" dirty="0" smtClean="0"/>
                <a:t>(b)</a:t>
              </a:r>
              <a:endParaRPr lang="en-US" sz="2800" b="1" dirty="0"/>
            </a:p>
          </p:txBody>
        </p:sp>
        <p:pic>
          <p:nvPicPr>
            <p:cNvPr id="27" name="Picture 8" descr="C:\Users\Humberto\Desktop\Louisville\UofL Data\Optical Microscope\Humberto_ZEIS_Photos\5-9-14_MoS2_2A_SiO2-Si-optical\Objective 50x_pic1.tif"/>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6000" contrast="80000"/>
                      </a14:imgEffect>
                    </a14:imgLayer>
                  </a14:imgProps>
                </a:ext>
                <a:ext uri="{28A0092B-C50C-407E-A947-70E740481C1C}">
                  <a14:useLocalDpi xmlns:a14="http://schemas.microsoft.com/office/drawing/2010/main" val="0"/>
                </a:ext>
              </a:extLst>
            </a:blip>
            <a:srcRect l="26577" t="5837" r="31664" b="46892"/>
            <a:stretch/>
          </p:blipFill>
          <p:spPr bwMode="auto">
            <a:xfrm>
              <a:off x="2103461" y="1054415"/>
              <a:ext cx="2036491" cy="1728936"/>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p:cNvCxnSpPr/>
            <p:nvPr/>
          </p:nvCxnSpPr>
          <p:spPr>
            <a:xfrm flipV="1">
              <a:off x="3473448" y="2657641"/>
              <a:ext cx="555823" cy="0"/>
            </a:xfrm>
            <a:prstGeom prst="line">
              <a:avLst/>
            </a:prstGeom>
            <a:ln w="889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Picture 4" descr="C:\Users\Humberto\Desktop\Louisville\UofL Data\Optical Microscope\Humberto_ZEIS_Photos\5-12-14_MoSe2_2A_SiO2-Si-optical\Objective 50x_pic1.tif"/>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rightnessContrast bright="28000" contrast="76000"/>
                      </a14:imgEffect>
                    </a14:imgLayer>
                  </a14:imgProps>
                </a:ext>
                <a:ext uri="{28A0092B-C50C-407E-A947-70E740481C1C}">
                  <a14:useLocalDpi xmlns:a14="http://schemas.microsoft.com/office/drawing/2010/main" val="0"/>
                </a:ext>
              </a:extLst>
            </a:blip>
            <a:srcRect l="58241" b="52730"/>
            <a:stretch/>
          </p:blipFill>
          <p:spPr bwMode="auto">
            <a:xfrm>
              <a:off x="4819205" y="1061964"/>
              <a:ext cx="2036490" cy="1728936"/>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p:nvPr/>
          </p:nvCxnSpPr>
          <p:spPr>
            <a:xfrm flipV="1">
              <a:off x="6215131" y="2665190"/>
              <a:ext cx="555823" cy="0"/>
            </a:xfrm>
            <a:prstGeom prst="line">
              <a:avLst/>
            </a:prstGeom>
            <a:ln w="889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081098" y="1762183"/>
              <a:ext cx="301686" cy="369332"/>
            </a:xfrm>
            <a:prstGeom prst="rect">
              <a:avLst/>
            </a:prstGeom>
            <a:noFill/>
          </p:spPr>
          <p:txBody>
            <a:bodyPr wrap="none" rtlCol="0">
              <a:spAutoFit/>
            </a:bodyPr>
            <a:lstStyle/>
            <a:p>
              <a:r>
                <a:rPr lang="en-US" b="1" dirty="0" smtClean="0"/>
                <a:t>1</a:t>
              </a:r>
              <a:endParaRPr lang="en-US" b="1" dirty="0"/>
            </a:p>
          </p:txBody>
        </p:sp>
        <p:sp>
          <p:nvSpPr>
            <p:cNvPr id="32" name="TextBox 31"/>
            <p:cNvSpPr txBox="1"/>
            <p:nvPr/>
          </p:nvSpPr>
          <p:spPr>
            <a:xfrm>
              <a:off x="3560867" y="1702149"/>
              <a:ext cx="301686" cy="369332"/>
            </a:xfrm>
            <a:prstGeom prst="rect">
              <a:avLst/>
            </a:prstGeom>
            <a:noFill/>
          </p:spPr>
          <p:txBody>
            <a:bodyPr wrap="none" rtlCol="0">
              <a:spAutoFit/>
            </a:bodyPr>
            <a:lstStyle/>
            <a:p>
              <a:r>
                <a:rPr lang="en-US" b="1" dirty="0" smtClean="0"/>
                <a:t>2</a:t>
              </a:r>
              <a:endParaRPr lang="en-US" b="1" dirty="0"/>
            </a:p>
          </p:txBody>
        </p:sp>
        <p:sp>
          <p:nvSpPr>
            <p:cNvPr id="33" name="TextBox 32"/>
            <p:cNvSpPr txBox="1"/>
            <p:nvPr/>
          </p:nvSpPr>
          <p:spPr>
            <a:xfrm>
              <a:off x="5488543" y="1615744"/>
              <a:ext cx="301686" cy="369332"/>
            </a:xfrm>
            <a:prstGeom prst="rect">
              <a:avLst/>
            </a:prstGeom>
            <a:noFill/>
          </p:spPr>
          <p:txBody>
            <a:bodyPr wrap="none" rtlCol="0">
              <a:spAutoFit/>
            </a:bodyPr>
            <a:lstStyle/>
            <a:p>
              <a:r>
                <a:rPr lang="en-US" b="1" dirty="0" smtClean="0"/>
                <a:t>1</a:t>
              </a:r>
              <a:endParaRPr lang="en-US" b="1" dirty="0"/>
            </a:p>
          </p:txBody>
        </p:sp>
        <p:sp>
          <p:nvSpPr>
            <p:cNvPr id="34" name="TextBox 33"/>
            <p:cNvSpPr txBox="1"/>
            <p:nvPr/>
          </p:nvSpPr>
          <p:spPr>
            <a:xfrm>
              <a:off x="5899325" y="1844824"/>
              <a:ext cx="301686" cy="369332"/>
            </a:xfrm>
            <a:prstGeom prst="rect">
              <a:avLst/>
            </a:prstGeom>
            <a:noFill/>
          </p:spPr>
          <p:txBody>
            <a:bodyPr wrap="none" rtlCol="0">
              <a:spAutoFit/>
            </a:bodyPr>
            <a:lstStyle/>
            <a:p>
              <a:r>
                <a:rPr lang="en-US" b="1" dirty="0" smtClean="0"/>
                <a:t>2</a:t>
              </a:r>
              <a:endParaRPr lang="en-US" b="1" dirty="0"/>
            </a:p>
          </p:txBody>
        </p:sp>
        <p:sp>
          <p:nvSpPr>
            <p:cNvPr id="35" name="Oval 34"/>
            <p:cNvSpPr/>
            <p:nvPr/>
          </p:nvSpPr>
          <p:spPr>
            <a:xfrm>
              <a:off x="3153106" y="2028949"/>
              <a:ext cx="144016" cy="144016"/>
            </a:xfrm>
            <a:prstGeom prst="ellipse">
              <a:avLst/>
            </a:prstGeom>
            <a:solidFill>
              <a:srgbClr val="061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646529" y="1978207"/>
              <a:ext cx="144016" cy="144016"/>
            </a:xfrm>
            <a:prstGeom prst="ellipse">
              <a:avLst/>
            </a:prstGeom>
            <a:solidFill>
              <a:srgbClr val="061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558128" y="1906199"/>
              <a:ext cx="144016" cy="144016"/>
            </a:xfrm>
            <a:prstGeom prst="ellipse">
              <a:avLst/>
            </a:prstGeom>
            <a:solidFill>
              <a:srgbClr val="061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971333" y="2130607"/>
              <a:ext cx="144016" cy="144016"/>
            </a:xfrm>
            <a:prstGeom prst="ellipse">
              <a:avLst/>
            </a:prstGeom>
            <a:solidFill>
              <a:srgbClr val="061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2894550" y="3347700"/>
              <a:ext cx="301686" cy="369332"/>
            </a:xfrm>
            <a:prstGeom prst="rect">
              <a:avLst/>
            </a:prstGeom>
            <a:noFill/>
          </p:spPr>
          <p:txBody>
            <a:bodyPr wrap="none" rtlCol="0">
              <a:spAutoFit/>
            </a:bodyPr>
            <a:lstStyle/>
            <a:p>
              <a:r>
                <a:rPr lang="en-US" b="1" dirty="0" smtClean="0"/>
                <a:t>1</a:t>
              </a:r>
              <a:endParaRPr lang="en-US" b="1" dirty="0"/>
            </a:p>
          </p:txBody>
        </p:sp>
        <p:sp>
          <p:nvSpPr>
            <p:cNvPr id="40" name="TextBox 39"/>
            <p:cNvSpPr txBox="1"/>
            <p:nvPr/>
          </p:nvSpPr>
          <p:spPr>
            <a:xfrm>
              <a:off x="2915816" y="3955663"/>
              <a:ext cx="301686" cy="369332"/>
            </a:xfrm>
            <a:prstGeom prst="rect">
              <a:avLst/>
            </a:prstGeom>
            <a:noFill/>
          </p:spPr>
          <p:txBody>
            <a:bodyPr wrap="none" rtlCol="0">
              <a:spAutoFit/>
            </a:bodyPr>
            <a:lstStyle/>
            <a:p>
              <a:r>
                <a:rPr lang="en-US" b="1" dirty="0" smtClean="0"/>
                <a:t>1</a:t>
              </a:r>
              <a:endParaRPr lang="en-US" b="1" dirty="0"/>
            </a:p>
          </p:txBody>
        </p:sp>
        <p:sp>
          <p:nvSpPr>
            <p:cNvPr id="41" name="TextBox 40"/>
            <p:cNvSpPr txBox="1"/>
            <p:nvPr/>
          </p:nvSpPr>
          <p:spPr>
            <a:xfrm>
              <a:off x="2915816" y="4715852"/>
              <a:ext cx="301686" cy="369332"/>
            </a:xfrm>
            <a:prstGeom prst="rect">
              <a:avLst/>
            </a:prstGeom>
            <a:noFill/>
          </p:spPr>
          <p:txBody>
            <a:bodyPr wrap="none" rtlCol="0">
              <a:spAutoFit/>
            </a:bodyPr>
            <a:lstStyle/>
            <a:p>
              <a:r>
                <a:rPr lang="en-US" b="1" dirty="0" smtClean="0"/>
                <a:t>2</a:t>
              </a:r>
              <a:endParaRPr lang="en-US" b="1" dirty="0"/>
            </a:p>
          </p:txBody>
        </p:sp>
        <p:sp>
          <p:nvSpPr>
            <p:cNvPr id="42" name="TextBox 41"/>
            <p:cNvSpPr txBox="1"/>
            <p:nvPr/>
          </p:nvSpPr>
          <p:spPr>
            <a:xfrm>
              <a:off x="5792397" y="3356992"/>
              <a:ext cx="301686" cy="369332"/>
            </a:xfrm>
            <a:prstGeom prst="rect">
              <a:avLst/>
            </a:prstGeom>
            <a:noFill/>
          </p:spPr>
          <p:txBody>
            <a:bodyPr wrap="none" rtlCol="0">
              <a:spAutoFit/>
            </a:bodyPr>
            <a:lstStyle/>
            <a:p>
              <a:r>
                <a:rPr lang="en-US" b="1" dirty="0" smtClean="0"/>
                <a:t>1</a:t>
              </a:r>
              <a:endParaRPr lang="en-US" b="1" dirty="0"/>
            </a:p>
          </p:txBody>
        </p:sp>
        <p:sp>
          <p:nvSpPr>
            <p:cNvPr id="43" name="TextBox 42"/>
            <p:cNvSpPr txBox="1"/>
            <p:nvPr/>
          </p:nvSpPr>
          <p:spPr>
            <a:xfrm>
              <a:off x="5813663" y="4092551"/>
              <a:ext cx="301686" cy="369332"/>
            </a:xfrm>
            <a:prstGeom prst="rect">
              <a:avLst/>
            </a:prstGeom>
            <a:noFill/>
          </p:spPr>
          <p:txBody>
            <a:bodyPr wrap="none" rtlCol="0">
              <a:spAutoFit/>
            </a:bodyPr>
            <a:lstStyle/>
            <a:p>
              <a:r>
                <a:rPr lang="en-US" b="1" dirty="0" smtClean="0"/>
                <a:t>1</a:t>
              </a:r>
              <a:endParaRPr lang="en-US" b="1" dirty="0"/>
            </a:p>
          </p:txBody>
        </p:sp>
        <p:sp>
          <p:nvSpPr>
            <p:cNvPr id="44" name="TextBox 43"/>
            <p:cNvSpPr txBox="1"/>
            <p:nvPr/>
          </p:nvSpPr>
          <p:spPr>
            <a:xfrm>
              <a:off x="5813663" y="4767676"/>
              <a:ext cx="301686" cy="369332"/>
            </a:xfrm>
            <a:prstGeom prst="rect">
              <a:avLst/>
            </a:prstGeom>
            <a:noFill/>
          </p:spPr>
          <p:txBody>
            <a:bodyPr wrap="none" rtlCol="0">
              <a:spAutoFit/>
            </a:bodyPr>
            <a:lstStyle/>
            <a:p>
              <a:r>
                <a:rPr lang="en-US" b="1" dirty="0" smtClean="0"/>
                <a:t>2</a:t>
              </a:r>
              <a:endParaRPr lang="en-US" b="1" dirty="0"/>
            </a:p>
          </p:txBody>
        </p:sp>
      </p:grpSp>
    </p:spTree>
    <p:extLst>
      <p:ext uri="{BB962C8B-B14F-4D97-AF65-F5344CB8AC3E}">
        <p14:creationId xmlns:p14="http://schemas.microsoft.com/office/powerpoint/2010/main" val="21127586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 Raman</a:t>
            </a:r>
            <a:endParaRPr lang="en-US" dirty="0"/>
          </a:p>
        </p:txBody>
      </p:sp>
      <p:grpSp>
        <p:nvGrpSpPr>
          <p:cNvPr id="3" name="Group 2"/>
          <p:cNvGrpSpPr/>
          <p:nvPr/>
        </p:nvGrpSpPr>
        <p:grpSpPr>
          <a:xfrm>
            <a:off x="76200" y="1585665"/>
            <a:ext cx="8913627" cy="4900276"/>
            <a:chOff x="42010" y="985173"/>
            <a:chExt cx="12029108" cy="5546021"/>
          </a:xfrm>
        </p:grpSpPr>
        <p:pic>
          <p:nvPicPr>
            <p:cNvPr id="4" name="Picture 3"/>
            <p:cNvPicPr>
              <a:picLocks noChangeAspect="1"/>
            </p:cNvPicPr>
            <p:nvPr/>
          </p:nvPicPr>
          <p:blipFill>
            <a:blip r:embed="rId3"/>
            <a:stretch>
              <a:fillRect/>
            </a:stretch>
          </p:blipFill>
          <p:spPr>
            <a:xfrm>
              <a:off x="42010" y="985173"/>
              <a:ext cx="5688061" cy="4060288"/>
            </a:xfrm>
            <a:prstGeom prst="rect">
              <a:avLst/>
            </a:prstGeom>
          </p:spPr>
        </p:pic>
        <p:sp>
          <p:nvSpPr>
            <p:cNvPr id="5" name="TextBox 4"/>
            <p:cNvSpPr txBox="1"/>
            <p:nvPr/>
          </p:nvSpPr>
          <p:spPr>
            <a:xfrm>
              <a:off x="3181724" y="1019309"/>
              <a:ext cx="2548348" cy="1149504"/>
            </a:xfrm>
            <a:prstGeom prst="rect">
              <a:avLst/>
            </a:prstGeom>
            <a:noFill/>
          </p:spPr>
          <p:txBody>
            <a:bodyPr wrap="square" rtlCol="0">
              <a:spAutoFit/>
            </a:bodyPr>
            <a:lstStyle/>
            <a:p>
              <a:r>
                <a:rPr lang="en-US" sz="1200" dirty="0" smtClean="0">
                  <a:solidFill>
                    <a:srgbClr val="F56617"/>
                  </a:solidFill>
                  <a:latin typeface="Corbel" panose="020B0503020204020204"/>
                </a:rPr>
                <a:t>WS2/MoS2 Series C Bilayer</a:t>
              </a:r>
            </a:p>
            <a:p>
              <a:r>
                <a:rPr lang="en-US" sz="1200" dirty="0" smtClean="0">
                  <a:solidFill>
                    <a:srgbClr val="099BDD"/>
                  </a:solidFill>
                  <a:latin typeface="Corbel" panose="020B0503020204020204"/>
                </a:rPr>
                <a:t>MoS2 monolayer used in </a:t>
              </a:r>
            </a:p>
            <a:p>
              <a:r>
                <a:rPr lang="en-US" sz="1200" dirty="0" smtClean="0">
                  <a:solidFill>
                    <a:srgbClr val="099BDD"/>
                  </a:solidFill>
                  <a:latin typeface="Corbel" panose="020B0503020204020204"/>
                </a:rPr>
                <a:t>Series C</a:t>
              </a:r>
            </a:p>
            <a:p>
              <a:r>
                <a:rPr lang="en-US" sz="1200" dirty="0" smtClean="0">
                  <a:solidFill>
                    <a:srgbClr val="08CC78"/>
                  </a:solidFill>
                  <a:latin typeface="Corbel" panose="020B0503020204020204"/>
                </a:rPr>
                <a:t>WS2 </a:t>
              </a:r>
              <a:r>
                <a:rPr lang="en-US" sz="1200" dirty="0">
                  <a:solidFill>
                    <a:srgbClr val="08CC78"/>
                  </a:solidFill>
                  <a:latin typeface="Corbel" panose="020B0503020204020204"/>
                </a:rPr>
                <a:t>monolayer used in </a:t>
              </a:r>
            </a:p>
            <a:p>
              <a:r>
                <a:rPr lang="en-US" sz="1200" dirty="0">
                  <a:solidFill>
                    <a:srgbClr val="08CC78"/>
                  </a:solidFill>
                  <a:latin typeface="Corbel" panose="020B0503020204020204"/>
                </a:rPr>
                <a:t>Series </a:t>
              </a:r>
              <a:r>
                <a:rPr lang="en-US" sz="1200" dirty="0" smtClean="0">
                  <a:solidFill>
                    <a:srgbClr val="08CC78"/>
                  </a:solidFill>
                  <a:latin typeface="Corbel" panose="020B0503020204020204"/>
                </a:rPr>
                <a:t>C</a:t>
              </a:r>
              <a:endParaRPr lang="en-US" sz="1200" dirty="0">
                <a:solidFill>
                  <a:srgbClr val="08CC78"/>
                </a:solidFill>
                <a:latin typeface="Corbel" panose="020B0503020204020204"/>
              </a:endParaRPr>
            </a:p>
          </p:txBody>
        </p:sp>
        <p:grpSp>
          <p:nvGrpSpPr>
            <p:cNvPr id="6" name="Group 5"/>
            <p:cNvGrpSpPr/>
            <p:nvPr/>
          </p:nvGrpSpPr>
          <p:grpSpPr>
            <a:xfrm>
              <a:off x="5956300" y="985173"/>
              <a:ext cx="6114818" cy="4060288"/>
              <a:chOff x="5869245" y="2270898"/>
              <a:chExt cx="6114818" cy="4060288"/>
            </a:xfrm>
          </p:grpSpPr>
          <p:pic>
            <p:nvPicPr>
              <p:cNvPr id="12" name="Picture 11"/>
              <p:cNvPicPr>
                <a:picLocks noChangeAspect="1"/>
              </p:cNvPicPr>
              <p:nvPr/>
            </p:nvPicPr>
            <p:blipFill>
              <a:blip r:embed="rId4"/>
              <a:stretch>
                <a:fillRect/>
              </a:stretch>
            </p:blipFill>
            <p:spPr>
              <a:xfrm>
                <a:off x="5869245" y="2270898"/>
                <a:ext cx="6114818" cy="4060288"/>
              </a:xfrm>
              <a:prstGeom prst="rect">
                <a:avLst/>
              </a:prstGeom>
            </p:spPr>
          </p:pic>
          <p:sp>
            <p:nvSpPr>
              <p:cNvPr id="13" name="TextBox 12"/>
              <p:cNvSpPr txBox="1"/>
              <p:nvPr/>
            </p:nvSpPr>
            <p:spPr>
              <a:xfrm>
                <a:off x="6534198" y="2352381"/>
                <a:ext cx="1434432" cy="646331"/>
              </a:xfrm>
              <a:prstGeom prst="rect">
                <a:avLst/>
              </a:prstGeom>
              <a:noFill/>
            </p:spPr>
            <p:txBody>
              <a:bodyPr wrap="none" rtlCol="0">
                <a:spAutoFit/>
              </a:bodyPr>
              <a:lstStyle/>
              <a:p>
                <a:r>
                  <a:rPr lang="en-US" sz="1200" dirty="0" smtClean="0">
                    <a:solidFill>
                      <a:srgbClr val="099BDD"/>
                    </a:solidFill>
                    <a:latin typeface="Corbel" panose="020B0503020204020204"/>
                  </a:rPr>
                  <a:t>WS2/MoS2 Series A</a:t>
                </a:r>
              </a:p>
              <a:p>
                <a:r>
                  <a:rPr lang="en-US" sz="1200" dirty="0" smtClean="0">
                    <a:solidFill>
                      <a:srgbClr val="08CC78"/>
                    </a:solidFill>
                    <a:latin typeface="Corbel" panose="020B0503020204020204"/>
                  </a:rPr>
                  <a:t>WS2/MoS2 Series B</a:t>
                </a:r>
              </a:p>
              <a:p>
                <a:r>
                  <a:rPr lang="en-US" sz="1200" dirty="0" smtClean="0">
                    <a:solidFill>
                      <a:srgbClr val="F56617"/>
                    </a:solidFill>
                    <a:latin typeface="Corbel" panose="020B0503020204020204"/>
                  </a:rPr>
                  <a:t>WS2/MoS2 Series C</a:t>
                </a:r>
              </a:p>
            </p:txBody>
          </p:sp>
          <p:sp>
            <p:nvSpPr>
              <p:cNvPr id="14" name="TextBox 13"/>
              <p:cNvSpPr txBox="1"/>
              <p:nvPr/>
            </p:nvSpPr>
            <p:spPr>
              <a:xfrm>
                <a:off x="8500158" y="2375646"/>
                <a:ext cx="503664" cy="523220"/>
              </a:xfrm>
              <a:prstGeom prst="rect">
                <a:avLst/>
              </a:prstGeom>
              <a:noFill/>
            </p:spPr>
            <p:txBody>
              <a:bodyPr wrap="none" rtlCol="0">
                <a:spAutoFit/>
              </a:bodyPr>
              <a:lstStyle/>
              <a:p>
                <a:r>
                  <a:rPr lang="en-US" sz="1400" dirty="0" smtClean="0">
                    <a:solidFill>
                      <a:srgbClr val="2C2C2C"/>
                    </a:solidFill>
                    <a:latin typeface="Corbel" panose="020B0503020204020204"/>
                  </a:rPr>
                  <a:t>E</a:t>
                </a:r>
                <a:r>
                  <a:rPr lang="en-US" sz="1400" baseline="30000" dirty="0" smtClean="0">
                    <a:solidFill>
                      <a:srgbClr val="2C2C2C"/>
                    </a:solidFill>
                    <a:latin typeface="Corbel" panose="020B0503020204020204"/>
                  </a:rPr>
                  <a:t>1</a:t>
                </a:r>
                <a:r>
                  <a:rPr lang="en-US" sz="1400" baseline="-25000" dirty="0" smtClean="0">
                    <a:solidFill>
                      <a:srgbClr val="2C2C2C"/>
                    </a:solidFill>
                    <a:latin typeface="Corbel" panose="020B0503020204020204"/>
                  </a:rPr>
                  <a:t>2g</a:t>
                </a:r>
              </a:p>
              <a:p>
                <a:r>
                  <a:rPr lang="en-US" sz="1400" dirty="0" smtClean="0">
                    <a:solidFill>
                      <a:srgbClr val="2C2C2C"/>
                    </a:solidFill>
                    <a:latin typeface="Corbel" panose="020B0503020204020204"/>
                  </a:rPr>
                  <a:t>WS</a:t>
                </a:r>
                <a:r>
                  <a:rPr lang="en-US" sz="1400" baseline="-25000" dirty="0" smtClean="0">
                    <a:solidFill>
                      <a:srgbClr val="2C2C2C"/>
                    </a:solidFill>
                    <a:latin typeface="Corbel" panose="020B0503020204020204"/>
                  </a:rPr>
                  <a:t>2</a:t>
                </a:r>
                <a:endParaRPr lang="en-US" sz="1400" baseline="-25000" dirty="0">
                  <a:solidFill>
                    <a:srgbClr val="2C2C2C"/>
                  </a:solidFill>
                  <a:latin typeface="Corbel" panose="020B0503020204020204"/>
                </a:endParaRPr>
              </a:p>
            </p:txBody>
          </p:sp>
          <p:sp>
            <p:nvSpPr>
              <p:cNvPr id="15" name="TextBox 14"/>
              <p:cNvSpPr txBox="1"/>
              <p:nvPr/>
            </p:nvSpPr>
            <p:spPr>
              <a:xfrm>
                <a:off x="8873745" y="3124190"/>
                <a:ext cx="588623" cy="523220"/>
              </a:xfrm>
              <a:prstGeom prst="rect">
                <a:avLst/>
              </a:prstGeom>
              <a:noFill/>
            </p:spPr>
            <p:txBody>
              <a:bodyPr wrap="none" rtlCol="0">
                <a:spAutoFit/>
              </a:bodyPr>
              <a:lstStyle/>
              <a:p>
                <a:r>
                  <a:rPr lang="en-US" sz="1400" dirty="0" smtClean="0">
                    <a:solidFill>
                      <a:srgbClr val="2C2C2C"/>
                    </a:solidFill>
                    <a:latin typeface="Corbel" panose="020B0503020204020204"/>
                  </a:rPr>
                  <a:t>E</a:t>
                </a:r>
                <a:r>
                  <a:rPr lang="en-US" sz="1400" baseline="30000" dirty="0" smtClean="0">
                    <a:solidFill>
                      <a:srgbClr val="2C2C2C"/>
                    </a:solidFill>
                    <a:latin typeface="Corbel" panose="020B0503020204020204"/>
                  </a:rPr>
                  <a:t>1</a:t>
                </a:r>
                <a:r>
                  <a:rPr lang="en-US" sz="1400" baseline="-25000" dirty="0" smtClean="0">
                    <a:solidFill>
                      <a:srgbClr val="2C2C2C"/>
                    </a:solidFill>
                    <a:latin typeface="Corbel" panose="020B0503020204020204"/>
                  </a:rPr>
                  <a:t>2g</a:t>
                </a:r>
              </a:p>
              <a:p>
                <a:r>
                  <a:rPr lang="en-US" sz="1400" dirty="0" smtClean="0">
                    <a:solidFill>
                      <a:srgbClr val="2C2C2C"/>
                    </a:solidFill>
                    <a:latin typeface="Corbel" panose="020B0503020204020204"/>
                  </a:rPr>
                  <a:t>MoS</a:t>
                </a:r>
                <a:r>
                  <a:rPr lang="en-US" sz="1400" baseline="-25000" dirty="0" smtClean="0">
                    <a:solidFill>
                      <a:srgbClr val="2C2C2C"/>
                    </a:solidFill>
                    <a:latin typeface="Corbel" panose="020B0503020204020204"/>
                  </a:rPr>
                  <a:t>2</a:t>
                </a:r>
                <a:endParaRPr lang="en-US" sz="1400" baseline="-25000" dirty="0">
                  <a:solidFill>
                    <a:srgbClr val="2C2C2C"/>
                  </a:solidFill>
                  <a:latin typeface="Corbel" panose="020B0503020204020204"/>
                </a:endParaRPr>
              </a:p>
            </p:txBody>
          </p:sp>
          <p:sp>
            <p:nvSpPr>
              <p:cNvPr id="16" name="TextBox 15"/>
              <p:cNvSpPr txBox="1"/>
              <p:nvPr/>
            </p:nvSpPr>
            <p:spPr>
              <a:xfrm>
                <a:off x="9606031" y="2637256"/>
                <a:ext cx="588623" cy="523220"/>
              </a:xfrm>
              <a:prstGeom prst="rect">
                <a:avLst/>
              </a:prstGeom>
              <a:noFill/>
            </p:spPr>
            <p:txBody>
              <a:bodyPr wrap="none" rtlCol="0">
                <a:spAutoFit/>
              </a:bodyPr>
              <a:lstStyle/>
              <a:p>
                <a:r>
                  <a:rPr lang="en-US" sz="1400" dirty="0" smtClean="0">
                    <a:solidFill>
                      <a:srgbClr val="2C2C2C"/>
                    </a:solidFill>
                    <a:latin typeface="Corbel" panose="020B0503020204020204"/>
                  </a:rPr>
                  <a:t>A</a:t>
                </a:r>
                <a:r>
                  <a:rPr lang="en-US" sz="1400" baseline="-25000" dirty="0" smtClean="0">
                    <a:solidFill>
                      <a:srgbClr val="2C2C2C"/>
                    </a:solidFill>
                    <a:latin typeface="Corbel" panose="020B0503020204020204"/>
                  </a:rPr>
                  <a:t>1g</a:t>
                </a:r>
              </a:p>
              <a:p>
                <a:r>
                  <a:rPr lang="en-US" sz="1400" dirty="0" smtClean="0">
                    <a:solidFill>
                      <a:srgbClr val="2C2C2C"/>
                    </a:solidFill>
                    <a:latin typeface="Corbel" panose="020B0503020204020204"/>
                  </a:rPr>
                  <a:t>MoS</a:t>
                </a:r>
                <a:r>
                  <a:rPr lang="en-US" sz="1400" baseline="-25000" dirty="0" smtClean="0">
                    <a:solidFill>
                      <a:srgbClr val="2C2C2C"/>
                    </a:solidFill>
                    <a:latin typeface="Corbel" panose="020B0503020204020204"/>
                  </a:rPr>
                  <a:t>2</a:t>
                </a:r>
                <a:endParaRPr lang="en-US" sz="1400" baseline="-25000" dirty="0">
                  <a:solidFill>
                    <a:srgbClr val="2C2C2C"/>
                  </a:solidFill>
                  <a:latin typeface="Corbel" panose="020B0503020204020204"/>
                </a:endParaRPr>
              </a:p>
            </p:txBody>
          </p:sp>
          <p:sp>
            <p:nvSpPr>
              <p:cNvPr id="17" name="TextBox 16"/>
              <p:cNvSpPr txBox="1"/>
              <p:nvPr/>
            </p:nvSpPr>
            <p:spPr>
              <a:xfrm>
                <a:off x="10473001" y="2329050"/>
                <a:ext cx="503664" cy="523220"/>
              </a:xfrm>
              <a:prstGeom prst="rect">
                <a:avLst/>
              </a:prstGeom>
              <a:noFill/>
            </p:spPr>
            <p:txBody>
              <a:bodyPr wrap="none" rtlCol="0">
                <a:spAutoFit/>
              </a:bodyPr>
              <a:lstStyle/>
              <a:p>
                <a:r>
                  <a:rPr lang="en-US" sz="1400" dirty="0" smtClean="0">
                    <a:solidFill>
                      <a:srgbClr val="2C2C2C"/>
                    </a:solidFill>
                    <a:latin typeface="Corbel" panose="020B0503020204020204"/>
                  </a:rPr>
                  <a:t>A</a:t>
                </a:r>
                <a:r>
                  <a:rPr lang="en-US" sz="1400" baseline="-25000" dirty="0" smtClean="0">
                    <a:solidFill>
                      <a:srgbClr val="2C2C2C"/>
                    </a:solidFill>
                    <a:latin typeface="Corbel" panose="020B0503020204020204"/>
                  </a:rPr>
                  <a:t>1g</a:t>
                </a:r>
              </a:p>
              <a:p>
                <a:r>
                  <a:rPr lang="en-US" sz="1400" dirty="0" smtClean="0">
                    <a:solidFill>
                      <a:srgbClr val="2C2C2C"/>
                    </a:solidFill>
                    <a:latin typeface="Corbel" panose="020B0503020204020204"/>
                  </a:rPr>
                  <a:t>WS</a:t>
                </a:r>
                <a:r>
                  <a:rPr lang="en-US" sz="1400" baseline="-25000" dirty="0" smtClean="0">
                    <a:solidFill>
                      <a:srgbClr val="2C2C2C"/>
                    </a:solidFill>
                    <a:latin typeface="Corbel" panose="020B0503020204020204"/>
                  </a:rPr>
                  <a:t>2</a:t>
                </a:r>
                <a:endParaRPr lang="en-US" sz="1400" baseline="-25000" dirty="0">
                  <a:solidFill>
                    <a:srgbClr val="2C2C2C"/>
                  </a:solidFill>
                  <a:latin typeface="Corbel" panose="020B0503020204020204"/>
                </a:endParaRPr>
              </a:p>
            </p:txBody>
          </p:sp>
        </p:grpSp>
        <p:pic>
          <p:nvPicPr>
            <p:cNvPr id="7" name="Picture 6"/>
            <p:cNvPicPr>
              <a:picLocks noChangeAspect="1"/>
            </p:cNvPicPr>
            <p:nvPr/>
          </p:nvPicPr>
          <p:blipFill>
            <a:blip r:embed="rId5"/>
            <a:stretch>
              <a:fillRect/>
            </a:stretch>
          </p:blipFill>
          <p:spPr>
            <a:xfrm>
              <a:off x="42010" y="5232633"/>
              <a:ext cx="3139712" cy="1298561"/>
            </a:xfrm>
            <a:prstGeom prst="rect">
              <a:avLst/>
            </a:prstGeom>
          </p:spPr>
        </p:pic>
        <p:pic>
          <p:nvPicPr>
            <p:cNvPr id="8" name="Picture 7"/>
            <p:cNvPicPr>
              <a:picLocks noChangeAspect="1"/>
            </p:cNvPicPr>
            <p:nvPr/>
          </p:nvPicPr>
          <p:blipFill>
            <a:blip r:embed="rId6"/>
            <a:stretch>
              <a:fillRect/>
            </a:stretch>
          </p:blipFill>
          <p:spPr>
            <a:xfrm>
              <a:off x="4383395" y="5189958"/>
              <a:ext cx="3145809" cy="1341236"/>
            </a:xfrm>
            <a:prstGeom prst="rect">
              <a:avLst/>
            </a:prstGeom>
          </p:spPr>
        </p:pic>
        <p:grpSp>
          <p:nvGrpSpPr>
            <p:cNvPr id="9" name="Group 8"/>
            <p:cNvGrpSpPr/>
            <p:nvPr/>
          </p:nvGrpSpPr>
          <p:grpSpPr>
            <a:xfrm>
              <a:off x="8414492" y="5215202"/>
              <a:ext cx="3145809" cy="1315992"/>
              <a:chOff x="8414492" y="5215202"/>
              <a:chExt cx="3145809" cy="1315992"/>
            </a:xfrm>
          </p:grpSpPr>
          <p:pic>
            <p:nvPicPr>
              <p:cNvPr id="10" name="Picture 9"/>
              <p:cNvPicPr>
                <a:picLocks noChangeAspect="1"/>
              </p:cNvPicPr>
              <p:nvPr/>
            </p:nvPicPr>
            <p:blipFill>
              <a:blip r:embed="rId7"/>
              <a:stretch>
                <a:fillRect/>
              </a:stretch>
            </p:blipFill>
            <p:spPr>
              <a:xfrm>
                <a:off x="8414492" y="5726452"/>
                <a:ext cx="3145809" cy="804742"/>
              </a:xfrm>
              <a:prstGeom prst="rect">
                <a:avLst/>
              </a:prstGeom>
            </p:spPr>
          </p:pic>
          <p:sp>
            <p:nvSpPr>
              <p:cNvPr id="11" name="TextBox 10"/>
              <p:cNvSpPr txBox="1"/>
              <p:nvPr/>
            </p:nvSpPr>
            <p:spPr>
              <a:xfrm>
                <a:off x="9469859" y="5215202"/>
                <a:ext cx="938655" cy="369332"/>
              </a:xfrm>
              <a:prstGeom prst="rect">
                <a:avLst/>
              </a:prstGeom>
              <a:noFill/>
            </p:spPr>
            <p:txBody>
              <a:bodyPr wrap="none" rtlCol="0">
                <a:spAutoFit/>
              </a:bodyPr>
              <a:lstStyle/>
              <a:p>
                <a:r>
                  <a:rPr lang="en-US" dirty="0" smtClean="0">
                    <a:solidFill>
                      <a:srgbClr val="FFFFFF"/>
                    </a:solidFill>
                    <a:latin typeface="Corbel" panose="020B0503020204020204"/>
                  </a:rPr>
                  <a:t>Series C</a:t>
                </a:r>
                <a:endParaRPr lang="en-US" dirty="0">
                  <a:solidFill>
                    <a:srgbClr val="FFFFFF"/>
                  </a:solidFill>
                  <a:latin typeface="Corbel" panose="020B0503020204020204"/>
                </a:endParaRPr>
              </a:p>
            </p:txBody>
          </p:sp>
        </p:grpSp>
      </p:grpSp>
    </p:spTree>
    <p:extLst>
      <p:ext uri="{BB962C8B-B14F-4D97-AF65-F5344CB8AC3E}">
        <p14:creationId xmlns:p14="http://schemas.microsoft.com/office/powerpoint/2010/main" val="30781540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 Optical Absorption</a:t>
            </a:r>
            <a:endParaRPr lang="en-US" dirty="0"/>
          </a:p>
        </p:txBody>
      </p:sp>
      <p:sp>
        <p:nvSpPr>
          <p:cNvPr id="3" name="Content Placeholder 2"/>
          <p:cNvSpPr>
            <a:spLocks noGrp="1"/>
          </p:cNvSpPr>
          <p:nvPr>
            <p:ph idx="1"/>
          </p:nvPr>
        </p:nvSpPr>
        <p:spPr/>
        <p:txBody>
          <a:bodyPr/>
          <a:lstStyle/>
          <a:p>
            <a:r>
              <a:rPr lang="en-US" dirty="0" smtClean="0"/>
              <a:t>Optical Absorption is a technique used to measure either the absorbance or percent transmission of a material.</a:t>
            </a:r>
          </a:p>
          <a:p>
            <a:r>
              <a:rPr lang="en-US" dirty="0" smtClean="0"/>
              <a:t>Because our films are transparent, this is used as a method for determining the band gap.</a:t>
            </a:r>
          </a:p>
          <a:p>
            <a:r>
              <a:rPr lang="en-US" dirty="0" smtClean="0"/>
              <a:t>In order to use this method, we had to put our films on glass (a transparent substrate), then account for the glass in our final calculations.</a:t>
            </a:r>
            <a:endParaRPr lang="en-US" dirty="0"/>
          </a:p>
        </p:txBody>
      </p:sp>
    </p:spTree>
    <p:extLst>
      <p:ext uri="{BB962C8B-B14F-4D97-AF65-F5344CB8AC3E}">
        <p14:creationId xmlns:p14="http://schemas.microsoft.com/office/powerpoint/2010/main" val="4391134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 Optical Absorption</a:t>
            </a:r>
            <a:endParaRPr lang="en-US" dirty="0"/>
          </a:p>
        </p:txBody>
      </p:sp>
      <p:grpSp>
        <p:nvGrpSpPr>
          <p:cNvPr id="75" name="Group 74"/>
          <p:cNvGrpSpPr/>
          <p:nvPr/>
        </p:nvGrpSpPr>
        <p:grpSpPr>
          <a:xfrm>
            <a:off x="65841" y="1406304"/>
            <a:ext cx="3453456" cy="3959689"/>
            <a:chOff x="671199" y="1792288"/>
            <a:chExt cx="3453456" cy="3959689"/>
          </a:xfrm>
        </p:grpSpPr>
        <p:sp>
          <p:nvSpPr>
            <p:cNvPr id="40" name="TextBox 39"/>
            <p:cNvSpPr txBox="1"/>
            <p:nvPr/>
          </p:nvSpPr>
          <p:spPr>
            <a:xfrm>
              <a:off x="691425" y="1792288"/>
              <a:ext cx="3127459" cy="430887"/>
            </a:xfrm>
            <a:prstGeom prst="rect">
              <a:avLst/>
            </a:prstGeom>
            <a:noFill/>
          </p:spPr>
          <p:txBody>
            <a:bodyPr wrap="none" rtlCol="0">
              <a:spAutoFit/>
            </a:bodyPr>
            <a:lstStyle/>
            <a:p>
              <a:r>
                <a:rPr lang="en-US" sz="2200" dirty="0" smtClean="0">
                  <a:solidFill>
                    <a:srgbClr val="FFFFFF"/>
                  </a:solidFill>
                  <a:latin typeface="Corbel" panose="020B0503020204020204"/>
                </a:rPr>
                <a:t>Absorption/Transmission</a:t>
              </a:r>
              <a:endParaRPr lang="en-US" sz="2200" dirty="0">
                <a:solidFill>
                  <a:srgbClr val="FFFFFF"/>
                </a:solidFill>
                <a:latin typeface="Corbel" panose="020B0503020204020204"/>
              </a:endParaRPr>
            </a:p>
          </p:txBody>
        </p:sp>
        <p:grpSp>
          <p:nvGrpSpPr>
            <p:cNvPr id="41" name="Group 40"/>
            <p:cNvGrpSpPr/>
            <p:nvPr/>
          </p:nvGrpSpPr>
          <p:grpSpPr>
            <a:xfrm>
              <a:off x="671199" y="2412787"/>
              <a:ext cx="2242740" cy="1260027"/>
              <a:chOff x="585081" y="2843459"/>
              <a:chExt cx="2242740" cy="1260027"/>
            </a:xfrm>
          </p:grpSpPr>
          <p:grpSp>
            <p:nvGrpSpPr>
              <p:cNvPr id="42" name="Group 41"/>
              <p:cNvGrpSpPr/>
              <p:nvPr/>
            </p:nvGrpSpPr>
            <p:grpSpPr>
              <a:xfrm>
                <a:off x="585081" y="2843459"/>
                <a:ext cx="2242740" cy="1146220"/>
                <a:chOff x="605307" y="2150772"/>
                <a:chExt cx="2242740" cy="1146220"/>
              </a:xfrm>
            </p:grpSpPr>
            <p:cxnSp>
              <p:nvCxnSpPr>
                <p:cNvPr id="45" name="Straight Arrow Connector 44"/>
                <p:cNvCxnSpPr/>
                <p:nvPr/>
              </p:nvCxnSpPr>
              <p:spPr>
                <a:xfrm>
                  <a:off x="605307" y="2485623"/>
                  <a:ext cx="824248" cy="0"/>
                </a:xfrm>
                <a:prstGeom prst="straightConnector1">
                  <a:avLst/>
                </a:prstGeom>
                <a:noFill/>
                <a:ln w="9525" cap="flat" cmpd="sng" algn="ctr">
                  <a:solidFill>
                    <a:srgbClr val="FFC000"/>
                  </a:solidFill>
                  <a:prstDash val="solid"/>
                  <a:tailEnd type="triangle"/>
                </a:ln>
                <a:effectLst/>
              </p:spPr>
            </p:cxnSp>
            <p:cxnSp>
              <p:nvCxnSpPr>
                <p:cNvPr id="46" name="Straight Arrow Connector 45"/>
                <p:cNvCxnSpPr/>
                <p:nvPr/>
              </p:nvCxnSpPr>
              <p:spPr>
                <a:xfrm>
                  <a:off x="605307" y="2599386"/>
                  <a:ext cx="824248" cy="0"/>
                </a:xfrm>
                <a:prstGeom prst="straightConnector1">
                  <a:avLst/>
                </a:prstGeom>
                <a:noFill/>
                <a:ln w="9525" cap="flat" cmpd="sng" algn="ctr">
                  <a:solidFill>
                    <a:srgbClr val="FFC000"/>
                  </a:solidFill>
                  <a:prstDash val="solid"/>
                  <a:tailEnd type="triangle"/>
                </a:ln>
                <a:effectLst/>
              </p:spPr>
            </p:cxnSp>
            <p:cxnSp>
              <p:nvCxnSpPr>
                <p:cNvPr id="47" name="Straight Arrow Connector 46"/>
                <p:cNvCxnSpPr/>
                <p:nvPr/>
              </p:nvCxnSpPr>
              <p:spPr>
                <a:xfrm>
                  <a:off x="605307" y="2766812"/>
                  <a:ext cx="824248" cy="0"/>
                </a:xfrm>
                <a:prstGeom prst="straightConnector1">
                  <a:avLst/>
                </a:prstGeom>
                <a:noFill/>
                <a:ln w="9525" cap="flat" cmpd="sng" algn="ctr">
                  <a:solidFill>
                    <a:srgbClr val="FFC000"/>
                  </a:solidFill>
                  <a:prstDash val="solid"/>
                  <a:tailEnd type="triangle"/>
                </a:ln>
                <a:effectLst/>
              </p:spPr>
            </p:cxnSp>
            <p:cxnSp>
              <p:nvCxnSpPr>
                <p:cNvPr id="48" name="Straight Arrow Connector 47"/>
                <p:cNvCxnSpPr/>
                <p:nvPr/>
              </p:nvCxnSpPr>
              <p:spPr>
                <a:xfrm>
                  <a:off x="605307" y="2880575"/>
                  <a:ext cx="824248" cy="0"/>
                </a:xfrm>
                <a:prstGeom prst="straightConnector1">
                  <a:avLst/>
                </a:prstGeom>
                <a:noFill/>
                <a:ln w="9525" cap="flat" cmpd="sng" algn="ctr">
                  <a:solidFill>
                    <a:srgbClr val="FFC000"/>
                  </a:solidFill>
                  <a:prstDash val="solid"/>
                  <a:tailEnd type="triangle"/>
                </a:ln>
                <a:effectLst/>
              </p:spPr>
            </p:cxnSp>
            <p:sp>
              <p:nvSpPr>
                <p:cNvPr id="49" name="Rectangle 48"/>
                <p:cNvSpPr/>
                <p:nvPr/>
              </p:nvSpPr>
              <p:spPr>
                <a:xfrm>
                  <a:off x="1545465" y="2150772"/>
                  <a:ext cx="321972" cy="1146220"/>
                </a:xfrm>
                <a:prstGeom prst="rect">
                  <a:avLst/>
                </a:prstGeom>
                <a:solidFill>
                  <a:srgbClr val="FFFFFF">
                    <a:alpha val="90000"/>
                  </a:srgbClr>
                </a:solidFill>
                <a:ln w="12700" cap="flat" cmpd="sng" algn="ctr">
                  <a:solidFill>
                    <a:srgbClr val="FFC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orbel" panose="020B0503020204020204"/>
                    <a:ea typeface="+mn-ea"/>
                    <a:cs typeface="+mn-cs"/>
                  </a:endParaRPr>
                </a:p>
              </p:txBody>
            </p:sp>
            <p:cxnSp>
              <p:nvCxnSpPr>
                <p:cNvPr id="50" name="Straight Arrow Connector 49"/>
                <p:cNvCxnSpPr/>
                <p:nvPr/>
              </p:nvCxnSpPr>
              <p:spPr>
                <a:xfrm>
                  <a:off x="2023799" y="2485623"/>
                  <a:ext cx="824248" cy="0"/>
                </a:xfrm>
                <a:prstGeom prst="straightConnector1">
                  <a:avLst/>
                </a:prstGeom>
                <a:noFill/>
                <a:ln w="9525" cap="flat" cmpd="sng" algn="ctr">
                  <a:solidFill>
                    <a:srgbClr val="FFC000"/>
                  </a:solidFill>
                  <a:prstDash val="solid"/>
                  <a:tailEnd type="triangle"/>
                </a:ln>
                <a:effectLst/>
              </p:spPr>
            </p:cxnSp>
            <p:cxnSp>
              <p:nvCxnSpPr>
                <p:cNvPr id="51" name="Straight Arrow Connector 50"/>
                <p:cNvCxnSpPr/>
                <p:nvPr/>
              </p:nvCxnSpPr>
              <p:spPr>
                <a:xfrm>
                  <a:off x="2023799" y="2599386"/>
                  <a:ext cx="824248" cy="0"/>
                </a:xfrm>
                <a:prstGeom prst="straightConnector1">
                  <a:avLst/>
                </a:prstGeom>
                <a:noFill/>
                <a:ln w="9525" cap="flat" cmpd="sng" algn="ctr">
                  <a:solidFill>
                    <a:srgbClr val="FFC000"/>
                  </a:solidFill>
                  <a:prstDash val="solid"/>
                  <a:tailEnd type="triangle"/>
                </a:ln>
                <a:effectLst/>
              </p:spPr>
            </p:cxnSp>
            <p:cxnSp>
              <p:nvCxnSpPr>
                <p:cNvPr id="52" name="Straight Arrow Connector 51"/>
                <p:cNvCxnSpPr/>
                <p:nvPr/>
              </p:nvCxnSpPr>
              <p:spPr>
                <a:xfrm>
                  <a:off x="2023799" y="2766812"/>
                  <a:ext cx="824248" cy="0"/>
                </a:xfrm>
                <a:prstGeom prst="straightConnector1">
                  <a:avLst/>
                </a:prstGeom>
                <a:noFill/>
                <a:ln w="9525" cap="flat" cmpd="sng" algn="ctr">
                  <a:solidFill>
                    <a:srgbClr val="FFC000"/>
                  </a:solidFill>
                  <a:prstDash val="solid"/>
                  <a:tailEnd type="triangle"/>
                </a:ln>
                <a:effectLst/>
              </p:spPr>
            </p:cxnSp>
            <p:cxnSp>
              <p:nvCxnSpPr>
                <p:cNvPr id="53" name="Straight Arrow Connector 52"/>
                <p:cNvCxnSpPr/>
                <p:nvPr/>
              </p:nvCxnSpPr>
              <p:spPr>
                <a:xfrm>
                  <a:off x="2023799" y="2880575"/>
                  <a:ext cx="824248" cy="0"/>
                </a:xfrm>
                <a:prstGeom prst="straightConnector1">
                  <a:avLst/>
                </a:prstGeom>
                <a:noFill/>
                <a:ln w="9525" cap="flat" cmpd="sng" algn="ctr">
                  <a:solidFill>
                    <a:srgbClr val="FFC000"/>
                  </a:solidFill>
                  <a:prstDash val="solid"/>
                  <a:tailEnd type="triangle"/>
                </a:ln>
                <a:effectLst/>
              </p:spPr>
            </p:cxnSp>
          </p:grpSp>
          <p:sp>
            <p:nvSpPr>
              <p:cNvPr id="43" name="TextBox 42"/>
              <p:cNvSpPr txBox="1"/>
              <p:nvPr/>
            </p:nvSpPr>
            <p:spPr>
              <a:xfrm>
                <a:off x="822317" y="3672599"/>
                <a:ext cx="34977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rgbClr val="FFC000"/>
                    </a:solidFill>
                    <a:effectLst/>
                    <a:uLnTx/>
                    <a:uFillTx/>
                    <a:latin typeface="Corbel" panose="020B0503020204020204"/>
                  </a:rPr>
                  <a:t>I</a:t>
                </a:r>
                <a:r>
                  <a:rPr kumimoji="0" lang="en-US" sz="2200" b="0" i="0" u="none" strike="noStrike" kern="0" cap="none" spc="0" normalizeH="0" baseline="-25000" noProof="0" dirty="0" smtClean="0">
                    <a:ln>
                      <a:noFill/>
                    </a:ln>
                    <a:solidFill>
                      <a:srgbClr val="FFC000"/>
                    </a:solidFill>
                    <a:effectLst/>
                    <a:uLnTx/>
                    <a:uFillTx/>
                    <a:latin typeface="Corbel" panose="020B0503020204020204"/>
                  </a:rPr>
                  <a:t>0</a:t>
                </a:r>
              </a:p>
            </p:txBody>
          </p:sp>
          <p:sp>
            <p:nvSpPr>
              <p:cNvPr id="44" name="TextBox 43"/>
              <p:cNvSpPr txBox="1"/>
              <p:nvPr/>
            </p:nvSpPr>
            <p:spPr>
              <a:xfrm>
                <a:off x="1987779" y="3672096"/>
                <a:ext cx="52770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rgbClr val="FFC000"/>
                    </a:solidFill>
                    <a:effectLst/>
                    <a:uLnTx/>
                    <a:uFillTx/>
                    <a:latin typeface="Corbel" panose="020B0503020204020204"/>
                  </a:rPr>
                  <a:t>I</a:t>
                </a:r>
                <a:r>
                  <a:rPr kumimoji="0" lang="en-US" sz="2200" b="0" i="0" u="none" strike="noStrike" kern="0" cap="none" spc="0" normalizeH="0" baseline="-25000" noProof="0" dirty="0" smtClean="0">
                    <a:ln>
                      <a:noFill/>
                    </a:ln>
                    <a:solidFill>
                      <a:srgbClr val="FFC000"/>
                    </a:solidFill>
                    <a:effectLst/>
                    <a:uLnTx/>
                    <a:uFillTx/>
                    <a:latin typeface="Corbel" panose="020B0503020204020204"/>
                  </a:rPr>
                  <a:t>sub</a:t>
                </a:r>
              </a:p>
            </p:txBody>
          </p:sp>
        </p:grpSp>
        <p:sp>
          <p:nvSpPr>
            <p:cNvPr id="54" name="TextBox 53"/>
            <p:cNvSpPr txBox="1"/>
            <p:nvPr/>
          </p:nvSpPr>
          <p:spPr>
            <a:xfrm>
              <a:off x="1217685" y="3862549"/>
              <a:ext cx="1114408" cy="369332"/>
            </a:xfrm>
            <a:prstGeom prst="rect">
              <a:avLst/>
            </a:prstGeom>
            <a:noFill/>
          </p:spPr>
          <p:txBody>
            <a:bodyPr wrap="none" rtlCol="0">
              <a:spAutoFit/>
            </a:bodyPr>
            <a:lstStyle/>
            <a:p>
              <a:r>
                <a:rPr lang="en-US" dirty="0" smtClean="0">
                  <a:solidFill>
                    <a:srgbClr val="FFFFFF"/>
                  </a:solidFill>
                  <a:latin typeface="Corbel" panose="020B0503020204020204"/>
                </a:rPr>
                <a:t>Substrate</a:t>
              </a:r>
              <a:endParaRPr lang="en-US" baseline="-25000" dirty="0">
                <a:solidFill>
                  <a:srgbClr val="FFFFFF"/>
                </a:solidFill>
                <a:latin typeface="Corbel" panose="020B0503020204020204"/>
              </a:endParaRPr>
            </a:p>
          </p:txBody>
        </p:sp>
        <p:grpSp>
          <p:nvGrpSpPr>
            <p:cNvPr id="55" name="Group 54"/>
            <p:cNvGrpSpPr/>
            <p:nvPr/>
          </p:nvGrpSpPr>
          <p:grpSpPr>
            <a:xfrm>
              <a:off x="691425" y="4308275"/>
              <a:ext cx="3433230" cy="1443702"/>
              <a:chOff x="605307" y="4738947"/>
              <a:chExt cx="3433230" cy="1443702"/>
            </a:xfrm>
          </p:grpSpPr>
          <p:grpSp>
            <p:nvGrpSpPr>
              <p:cNvPr id="56" name="Group 55"/>
              <p:cNvGrpSpPr/>
              <p:nvPr/>
            </p:nvGrpSpPr>
            <p:grpSpPr>
              <a:xfrm>
                <a:off x="605307" y="4945483"/>
                <a:ext cx="3157140" cy="1146220"/>
                <a:chOff x="605307" y="3989679"/>
                <a:chExt cx="3157140" cy="1146220"/>
              </a:xfrm>
            </p:grpSpPr>
            <p:cxnSp>
              <p:nvCxnSpPr>
                <p:cNvPr id="61" name="Straight Arrow Connector 60"/>
                <p:cNvCxnSpPr/>
                <p:nvPr/>
              </p:nvCxnSpPr>
              <p:spPr>
                <a:xfrm>
                  <a:off x="605307" y="4324530"/>
                  <a:ext cx="824248" cy="0"/>
                </a:xfrm>
                <a:prstGeom prst="straightConnector1">
                  <a:avLst/>
                </a:prstGeom>
                <a:noFill/>
                <a:ln w="9525" cap="flat" cmpd="sng" algn="ctr">
                  <a:solidFill>
                    <a:srgbClr val="FFC000"/>
                  </a:solidFill>
                  <a:prstDash val="solid"/>
                  <a:tailEnd type="triangle"/>
                </a:ln>
                <a:effectLst/>
              </p:spPr>
            </p:cxnSp>
            <p:cxnSp>
              <p:nvCxnSpPr>
                <p:cNvPr id="62" name="Straight Arrow Connector 61"/>
                <p:cNvCxnSpPr/>
                <p:nvPr/>
              </p:nvCxnSpPr>
              <p:spPr>
                <a:xfrm>
                  <a:off x="605307" y="4438293"/>
                  <a:ext cx="824248" cy="0"/>
                </a:xfrm>
                <a:prstGeom prst="straightConnector1">
                  <a:avLst/>
                </a:prstGeom>
                <a:noFill/>
                <a:ln w="9525" cap="flat" cmpd="sng" algn="ctr">
                  <a:solidFill>
                    <a:srgbClr val="FFC000"/>
                  </a:solidFill>
                  <a:prstDash val="solid"/>
                  <a:tailEnd type="triangle"/>
                </a:ln>
                <a:effectLst/>
              </p:spPr>
            </p:cxnSp>
            <p:cxnSp>
              <p:nvCxnSpPr>
                <p:cNvPr id="63" name="Straight Arrow Connector 62"/>
                <p:cNvCxnSpPr/>
                <p:nvPr/>
              </p:nvCxnSpPr>
              <p:spPr>
                <a:xfrm>
                  <a:off x="605307" y="4605719"/>
                  <a:ext cx="824248" cy="0"/>
                </a:xfrm>
                <a:prstGeom prst="straightConnector1">
                  <a:avLst/>
                </a:prstGeom>
                <a:noFill/>
                <a:ln w="9525" cap="flat" cmpd="sng" algn="ctr">
                  <a:solidFill>
                    <a:srgbClr val="FFC000"/>
                  </a:solidFill>
                  <a:prstDash val="solid"/>
                  <a:tailEnd type="triangle"/>
                </a:ln>
                <a:effectLst/>
              </p:spPr>
            </p:cxnSp>
            <p:cxnSp>
              <p:nvCxnSpPr>
                <p:cNvPr id="64" name="Straight Arrow Connector 63"/>
                <p:cNvCxnSpPr/>
                <p:nvPr/>
              </p:nvCxnSpPr>
              <p:spPr>
                <a:xfrm>
                  <a:off x="605307" y="4719482"/>
                  <a:ext cx="824248" cy="0"/>
                </a:xfrm>
                <a:prstGeom prst="straightConnector1">
                  <a:avLst/>
                </a:prstGeom>
                <a:noFill/>
                <a:ln w="9525" cap="flat" cmpd="sng" algn="ctr">
                  <a:solidFill>
                    <a:srgbClr val="FFC000"/>
                  </a:solidFill>
                  <a:prstDash val="solid"/>
                  <a:tailEnd type="triangle"/>
                </a:ln>
                <a:effectLst/>
              </p:spPr>
            </p:cxnSp>
            <p:sp>
              <p:nvSpPr>
                <p:cNvPr id="65" name="Rectangle 64"/>
                <p:cNvSpPr/>
                <p:nvPr/>
              </p:nvSpPr>
              <p:spPr>
                <a:xfrm>
                  <a:off x="1545465" y="3989679"/>
                  <a:ext cx="321972" cy="1146220"/>
                </a:xfrm>
                <a:prstGeom prst="rect">
                  <a:avLst/>
                </a:prstGeom>
                <a:solidFill>
                  <a:srgbClr val="FFFFFF">
                    <a:alpha val="90000"/>
                  </a:srgbClr>
                </a:solidFill>
                <a:ln w="12700" cap="flat" cmpd="sng" algn="ctr">
                  <a:solidFill>
                    <a:srgbClr val="FFC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orbel" panose="020B0503020204020204"/>
                    <a:ea typeface="+mn-ea"/>
                    <a:cs typeface="+mn-cs"/>
                  </a:endParaRPr>
                </a:p>
              </p:txBody>
            </p:sp>
            <p:cxnSp>
              <p:nvCxnSpPr>
                <p:cNvPr id="66" name="Straight Arrow Connector 65"/>
                <p:cNvCxnSpPr/>
                <p:nvPr/>
              </p:nvCxnSpPr>
              <p:spPr>
                <a:xfrm>
                  <a:off x="2023799" y="4324530"/>
                  <a:ext cx="440391" cy="0"/>
                </a:xfrm>
                <a:prstGeom prst="straightConnector1">
                  <a:avLst/>
                </a:prstGeom>
                <a:noFill/>
                <a:ln w="9525" cap="flat" cmpd="sng" algn="ctr">
                  <a:solidFill>
                    <a:srgbClr val="FFC000"/>
                  </a:solidFill>
                  <a:prstDash val="solid"/>
                  <a:tailEnd type="triangle"/>
                </a:ln>
                <a:effectLst/>
              </p:spPr>
            </p:cxnSp>
            <p:cxnSp>
              <p:nvCxnSpPr>
                <p:cNvPr id="67" name="Straight Arrow Connector 66"/>
                <p:cNvCxnSpPr/>
                <p:nvPr/>
              </p:nvCxnSpPr>
              <p:spPr>
                <a:xfrm>
                  <a:off x="2023799" y="4438293"/>
                  <a:ext cx="440391" cy="0"/>
                </a:xfrm>
                <a:prstGeom prst="straightConnector1">
                  <a:avLst/>
                </a:prstGeom>
                <a:noFill/>
                <a:ln w="9525" cap="flat" cmpd="sng" algn="ctr">
                  <a:solidFill>
                    <a:srgbClr val="FFC000"/>
                  </a:solidFill>
                  <a:prstDash val="solid"/>
                  <a:tailEnd type="triangle"/>
                </a:ln>
                <a:effectLst/>
              </p:spPr>
            </p:cxnSp>
            <p:cxnSp>
              <p:nvCxnSpPr>
                <p:cNvPr id="68" name="Straight Arrow Connector 67"/>
                <p:cNvCxnSpPr/>
                <p:nvPr/>
              </p:nvCxnSpPr>
              <p:spPr>
                <a:xfrm>
                  <a:off x="2023799" y="4605719"/>
                  <a:ext cx="440391" cy="0"/>
                </a:xfrm>
                <a:prstGeom prst="straightConnector1">
                  <a:avLst/>
                </a:prstGeom>
                <a:noFill/>
                <a:ln w="9525" cap="flat" cmpd="sng" algn="ctr">
                  <a:solidFill>
                    <a:srgbClr val="FFC000"/>
                  </a:solidFill>
                  <a:prstDash val="solid"/>
                  <a:tailEnd type="triangle"/>
                </a:ln>
                <a:effectLst/>
              </p:spPr>
            </p:cxnSp>
            <p:cxnSp>
              <p:nvCxnSpPr>
                <p:cNvPr id="69" name="Straight Arrow Connector 68"/>
                <p:cNvCxnSpPr/>
                <p:nvPr/>
              </p:nvCxnSpPr>
              <p:spPr>
                <a:xfrm>
                  <a:off x="2023799" y="4719482"/>
                  <a:ext cx="440391" cy="0"/>
                </a:xfrm>
                <a:prstGeom prst="straightConnector1">
                  <a:avLst/>
                </a:prstGeom>
                <a:noFill/>
                <a:ln w="9525" cap="flat" cmpd="sng" algn="ctr">
                  <a:solidFill>
                    <a:srgbClr val="FFC000"/>
                  </a:solidFill>
                  <a:prstDash val="solid"/>
                  <a:tailEnd type="triangle"/>
                </a:ln>
                <a:effectLst/>
              </p:spPr>
            </p:cxnSp>
            <p:sp>
              <p:nvSpPr>
                <p:cNvPr id="70" name="Rectangle 69"/>
                <p:cNvSpPr/>
                <p:nvPr/>
              </p:nvSpPr>
              <p:spPr>
                <a:xfrm>
                  <a:off x="2620552" y="4200034"/>
                  <a:ext cx="185572" cy="811369"/>
                </a:xfrm>
                <a:prstGeom prst="rect">
                  <a:avLst/>
                </a:prstGeom>
                <a:solidFill>
                  <a:srgbClr val="FF0000">
                    <a:alpha val="60000"/>
                  </a:srgbClr>
                </a:solidFill>
                <a:ln w="1270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orbel" panose="020B0503020204020204"/>
                    <a:ea typeface="+mn-ea"/>
                    <a:cs typeface="+mn-cs"/>
                  </a:endParaRPr>
                </a:p>
              </p:txBody>
            </p:sp>
            <p:cxnSp>
              <p:nvCxnSpPr>
                <p:cNvPr id="71" name="Straight Arrow Connector 70"/>
                <p:cNvCxnSpPr/>
                <p:nvPr/>
              </p:nvCxnSpPr>
              <p:spPr>
                <a:xfrm>
                  <a:off x="2938199" y="4324530"/>
                  <a:ext cx="824248" cy="0"/>
                </a:xfrm>
                <a:prstGeom prst="straightConnector1">
                  <a:avLst/>
                </a:prstGeom>
                <a:noFill/>
                <a:ln w="9525" cap="flat" cmpd="sng" algn="ctr">
                  <a:solidFill>
                    <a:srgbClr val="FFC000"/>
                  </a:solidFill>
                  <a:prstDash val="solid"/>
                  <a:tailEnd type="triangle"/>
                </a:ln>
                <a:effectLst/>
              </p:spPr>
            </p:cxnSp>
            <p:cxnSp>
              <p:nvCxnSpPr>
                <p:cNvPr id="72" name="Straight Arrow Connector 71"/>
                <p:cNvCxnSpPr/>
                <p:nvPr/>
              </p:nvCxnSpPr>
              <p:spPr>
                <a:xfrm>
                  <a:off x="2938199" y="4438293"/>
                  <a:ext cx="824248" cy="0"/>
                </a:xfrm>
                <a:prstGeom prst="straightConnector1">
                  <a:avLst/>
                </a:prstGeom>
                <a:noFill/>
                <a:ln w="9525" cap="flat" cmpd="sng" algn="ctr">
                  <a:solidFill>
                    <a:srgbClr val="FFC000"/>
                  </a:solidFill>
                  <a:prstDash val="solid"/>
                  <a:tailEnd type="triangle"/>
                </a:ln>
                <a:effectLst/>
              </p:spPr>
            </p:cxnSp>
            <p:cxnSp>
              <p:nvCxnSpPr>
                <p:cNvPr id="73" name="Straight Arrow Connector 72"/>
                <p:cNvCxnSpPr/>
                <p:nvPr/>
              </p:nvCxnSpPr>
              <p:spPr>
                <a:xfrm>
                  <a:off x="2938199" y="4605719"/>
                  <a:ext cx="824248" cy="0"/>
                </a:xfrm>
                <a:prstGeom prst="straightConnector1">
                  <a:avLst/>
                </a:prstGeom>
                <a:noFill/>
                <a:ln w="9525" cap="flat" cmpd="sng" algn="ctr">
                  <a:solidFill>
                    <a:srgbClr val="FFC000"/>
                  </a:solidFill>
                  <a:prstDash val="solid"/>
                  <a:tailEnd type="triangle"/>
                </a:ln>
                <a:effectLst/>
              </p:spPr>
            </p:cxnSp>
            <p:cxnSp>
              <p:nvCxnSpPr>
                <p:cNvPr id="74" name="Straight Arrow Connector 73"/>
                <p:cNvCxnSpPr/>
                <p:nvPr/>
              </p:nvCxnSpPr>
              <p:spPr>
                <a:xfrm>
                  <a:off x="2938199" y="4719482"/>
                  <a:ext cx="824248" cy="0"/>
                </a:xfrm>
                <a:prstGeom prst="straightConnector1">
                  <a:avLst/>
                </a:prstGeom>
                <a:noFill/>
                <a:ln w="9525" cap="flat" cmpd="sng" algn="ctr">
                  <a:solidFill>
                    <a:srgbClr val="FFC000"/>
                  </a:solidFill>
                  <a:prstDash val="solid"/>
                  <a:tailEnd type="triangle"/>
                </a:ln>
                <a:effectLst/>
              </p:spPr>
            </p:cxnSp>
          </p:grpSp>
          <p:sp>
            <p:nvSpPr>
              <p:cNvPr id="57" name="TextBox 56"/>
              <p:cNvSpPr txBox="1"/>
              <p:nvPr/>
            </p:nvSpPr>
            <p:spPr>
              <a:xfrm>
                <a:off x="819132" y="5710347"/>
                <a:ext cx="349776"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rgbClr val="FFC000"/>
                    </a:solidFill>
                    <a:effectLst/>
                    <a:uLnTx/>
                    <a:uFillTx/>
                    <a:latin typeface="Corbel" panose="020B0503020204020204"/>
                  </a:rPr>
                  <a:t>I</a:t>
                </a:r>
                <a:r>
                  <a:rPr kumimoji="0" lang="en-US" sz="2200" b="0" i="0" u="none" strike="noStrike" kern="0" cap="none" spc="0" normalizeH="0" baseline="-25000" noProof="0" dirty="0" smtClean="0">
                    <a:ln>
                      <a:noFill/>
                    </a:ln>
                    <a:solidFill>
                      <a:srgbClr val="FFC000"/>
                    </a:solidFill>
                    <a:effectLst/>
                    <a:uLnTx/>
                    <a:uFillTx/>
                    <a:latin typeface="Corbel" panose="020B0503020204020204"/>
                  </a:rPr>
                  <a:t>0</a:t>
                </a:r>
              </a:p>
            </p:txBody>
          </p:sp>
          <p:sp>
            <p:nvSpPr>
              <p:cNvPr id="58" name="TextBox 57"/>
              <p:cNvSpPr txBox="1"/>
              <p:nvPr/>
            </p:nvSpPr>
            <p:spPr>
              <a:xfrm>
                <a:off x="1982620" y="5751762"/>
                <a:ext cx="527709"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rgbClr val="FFC000"/>
                    </a:solidFill>
                    <a:effectLst/>
                    <a:uLnTx/>
                    <a:uFillTx/>
                    <a:latin typeface="Corbel" panose="020B0503020204020204"/>
                  </a:rPr>
                  <a:t>I</a:t>
                </a:r>
                <a:r>
                  <a:rPr kumimoji="0" lang="en-US" sz="2200" b="0" i="0" u="none" strike="noStrike" kern="0" cap="none" spc="0" normalizeH="0" baseline="-25000" noProof="0" dirty="0" smtClean="0">
                    <a:ln>
                      <a:noFill/>
                    </a:ln>
                    <a:solidFill>
                      <a:srgbClr val="FFC000"/>
                    </a:solidFill>
                    <a:effectLst/>
                    <a:uLnTx/>
                    <a:uFillTx/>
                    <a:latin typeface="Corbel" panose="020B0503020204020204"/>
                  </a:rPr>
                  <a:t>sub</a:t>
                </a:r>
              </a:p>
            </p:txBody>
          </p:sp>
          <p:sp>
            <p:nvSpPr>
              <p:cNvPr id="59" name="TextBox 58"/>
              <p:cNvSpPr txBox="1"/>
              <p:nvPr/>
            </p:nvSpPr>
            <p:spPr>
              <a:xfrm>
                <a:off x="2268133" y="4738947"/>
                <a:ext cx="90601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0000"/>
                    </a:solidFill>
                    <a:effectLst/>
                    <a:uLnTx/>
                    <a:uFillTx/>
                    <a:latin typeface="Corbel" panose="020B0503020204020204"/>
                  </a:rPr>
                  <a:t>Sample</a:t>
                </a:r>
                <a:endParaRPr kumimoji="0" lang="en-US" sz="1800" b="0" i="0" u="none" strike="noStrike" kern="0" cap="none" spc="0" normalizeH="0" baseline="-25000" noProof="0" dirty="0" smtClean="0">
                  <a:ln>
                    <a:noFill/>
                  </a:ln>
                  <a:solidFill>
                    <a:srgbClr val="FF0000"/>
                  </a:solidFill>
                  <a:effectLst/>
                  <a:uLnTx/>
                  <a:uFillTx/>
                  <a:latin typeface="Corbel" panose="020B0503020204020204"/>
                </a:endParaRPr>
              </a:p>
            </p:txBody>
          </p:sp>
          <p:sp>
            <p:nvSpPr>
              <p:cNvPr id="60" name="TextBox 59"/>
              <p:cNvSpPr txBox="1"/>
              <p:nvPr/>
            </p:nvSpPr>
            <p:spPr>
              <a:xfrm>
                <a:off x="3097254" y="5751761"/>
                <a:ext cx="941283"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smtClean="0">
                    <a:ln>
                      <a:noFill/>
                    </a:ln>
                    <a:solidFill>
                      <a:srgbClr val="FFC000"/>
                    </a:solidFill>
                    <a:effectLst/>
                    <a:uLnTx/>
                    <a:uFillTx/>
                    <a:latin typeface="Corbel" panose="020B0503020204020204"/>
                  </a:rPr>
                  <a:t>I</a:t>
                </a:r>
                <a:r>
                  <a:rPr kumimoji="0" lang="en-US" sz="2200" b="0" i="0" u="none" strike="noStrike" kern="0" cap="none" spc="0" normalizeH="0" baseline="-25000" noProof="0" dirty="0" smtClean="0">
                    <a:ln>
                      <a:noFill/>
                    </a:ln>
                    <a:solidFill>
                      <a:srgbClr val="FFC000"/>
                    </a:solidFill>
                    <a:effectLst/>
                    <a:uLnTx/>
                    <a:uFillTx/>
                    <a:latin typeface="Corbel" panose="020B0503020204020204"/>
                  </a:rPr>
                  <a:t>sub_sam</a:t>
                </a:r>
              </a:p>
            </p:txBody>
          </p:sp>
        </p:grpSp>
      </p:grpSp>
      <p:sp>
        <p:nvSpPr>
          <p:cNvPr id="76" name="Content Placeholder 2"/>
          <p:cNvSpPr txBox="1">
            <a:spLocks/>
          </p:cNvSpPr>
          <p:nvPr/>
        </p:nvSpPr>
        <p:spPr>
          <a:xfrm>
            <a:off x="3962399" y="1373445"/>
            <a:ext cx="9064887" cy="4206240"/>
          </a:xfrm>
          <a:prstGeom prst="rect">
            <a:avLst/>
          </a:prstGeom>
        </p:spPr>
        <p:txBody>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r>
              <a:rPr lang="en-US" dirty="0" smtClean="0"/>
              <a:t>Define Terms</a:t>
            </a:r>
            <a:endParaRPr lang="en-US" dirty="0"/>
          </a:p>
        </p:txBody>
      </p:sp>
      <p:grpSp>
        <p:nvGrpSpPr>
          <p:cNvPr id="77" name="Group 76"/>
          <p:cNvGrpSpPr/>
          <p:nvPr/>
        </p:nvGrpSpPr>
        <p:grpSpPr>
          <a:xfrm>
            <a:off x="4712190" y="2168142"/>
            <a:ext cx="4528805" cy="2295536"/>
            <a:chOff x="3482057" y="2736037"/>
            <a:chExt cx="8214418" cy="1091912"/>
          </a:xfrm>
        </p:grpSpPr>
        <p:sp>
          <p:nvSpPr>
            <p:cNvPr id="78" name="TextBox 77"/>
            <p:cNvSpPr txBox="1"/>
            <p:nvPr/>
          </p:nvSpPr>
          <p:spPr>
            <a:xfrm>
              <a:off x="3482059" y="2736037"/>
              <a:ext cx="4524734" cy="204959"/>
            </a:xfrm>
            <a:prstGeom prst="rect">
              <a:avLst/>
            </a:prstGeom>
            <a:noFill/>
          </p:spPr>
          <p:txBody>
            <a:bodyPr wrap="none" rtlCol="0">
              <a:spAutoFit/>
            </a:bodyPr>
            <a:lstStyle/>
            <a:p>
              <a:r>
                <a:rPr lang="en-US" sz="2200" dirty="0" smtClean="0">
                  <a:solidFill>
                    <a:srgbClr val="FFFFFF"/>
                  </a:solidFill>
                </a:rPr>
                <a:t>I</a:t>
              </a:r>
              <a:r>
                <a:rPr lang="en-US" sz="2200" baseline="-25000" dirty="0" smtClean="0">
                  <a:solidFill>
                    <a:srgbClr val="FFFFFF"/>
                  </a:solidFill>
                </a:rPr>
                <a:t>0</a:t>
              </a:r>
              <a:r>
                <a:rPr lang="en-US" sz="2200" dirty="0" smtClean="0">
                  <a:solidFill>
                    <a:srgbClr val="FFFFFF"/>
                  </a:solidFill>
                </a:rPr>
                <a:t>= initial intensity</a:t>
              </a:r>
              <a:endParaRPr lang="en-US" sz="2200" baseline="-25000" dirty="0">
                <a:solidFill>
                  <a:srgbClr val="FFFFFF"/>
                </a:solidFill>
              </a:endParaRPr>
            </a:p>
          </p:txBody>
        </p:sp>
        <p:sp>
          <p:nvSpPr>
            <p:cNvPr id="79" name="TextBox 78"/>
            <p:cNvSpPr txBox="1"/>
            <p:nvPr/>
          </p:nvSpPr>
          <p:spPr>
            <a:xfrm>
              <a:off x="3482057" y="3091296"/>
              <a:ext cx="7679426" cy="245460"/>
            </a:xfrm>
            <a:prstGeom prst="rect">
              <a:avLst/>
            </a:prstGeom>
            <a:noFill/>
          </p:spPr>
          <p:txBody>
            <a:bodyPr wrap="none" rtlCol="0">
              <a:spAutoFit/>
            </a:bodyPr>
            <a:lstStyle/>
            <a:p>
              <a:r>
                <a:rPr lang="en-US" sz="2200" dirty="0" smtClean="0">
                  <a:solidFill>
                    <a:srgbClr val="FFFFFF"/>
                  </a:solidFill>
                </a:rPr>
                <a:t>I</a:t>
              </a:r>
              <a:r>
                <a:rPr lang="en-US" sz="2200" baseline="-25000" dirty="0" smtClean="0">
                  <a:solidFill>
                    <a:srgbClr val="FFFFFF"/>
                  </a:solidFill>
                </a:rPr>
                <a:t>sub</a:t>
              </a:r>
              <a:r>
                <a:rPr lang="en-US" sz="2200" dirty="0" smtClean="0">
                  <a:solidFill>
                    <a:srgbClr val="FFFFFF"/>
                  </a:solidFill>
                </a:rPr>
                <a:t>= intensity after transmitting </a:t>
              </a:r>
            </a:p>
            <a:p>
              <a:r>
                <a:rPr lang="en-US" sz="2200" dirty="0" smtClean="0">
                  <a:solidFill>
                    <a:srgbClr val="FFFFFF"/>
                  </a:solidFill>
                </a:rPr>
                <a:t>through substrate</a:t>
              </a:r>
              <a:endParaRPr lang="en-US" sz="2200" baseline="-25000" dirty="0">
                <a:solidFill>
                  <a:srgbClr val="FFFFFF"/>
                </a:solidFill>
              </a:endParaRPr>
            </a:p>
          </p:txBody>
        </p:sp>
        <p:sp>
          <p:nvSpPr>
            <p:cNvPr id="80" name="TextBox 79"/>
            <p:cNvSpPr txBox="1"/>
            <p:nvPr/>
          </p:nvSpPr>
          <p:spPr>
            <a:xfrm>
              <a:off x="3482059" y="3582489"/>
              <a:ext cx="8214416" cy="245460"/>
            </a:xfrm>
            <a:prstGeom prst="rect">
              <a:avLst/>
            </a:prstGeom>
            <a:noFill/>
          </p:spPr>
          <p:txBody>
            <a:bodyPr wrap="none" rtlCol="0">
              <a:spAutoFit/>
            </a:bodyPr>
            <a:lstStyle/>
            <a:p>
              <a:r>
                <a:rPr lang="en-US" sz="2200" dirty="0" smtClean="0">
                  <a:solidFill>
                    <a:srgbClr val="FFFFFF"/>
                  </a:solidFill>
                </a:rPr>
                <a:t>I</a:t>
              </a:r>
              <a:r>
                <a:rPr lang="en-US" sz="2200" baseline="-25000" dirty="0" smtClean="0">
                  <a:solidFill>
                    <a:srgbClr val="FFFFFF"/>
                  </a:solidFill>
                </a:rPr>
                <a:t>sub_sam</a:t>
              </a:r>
              <a:r>
                <a:rPr lang="en-US" sz="2200" dirty="0" smtClean="0">
                  <a:solidFill>
                    <a:srgbClr val="FFFFFF"/>
                  </a:solidFill>
                </a:rPr>
                <a:t>=intensity after transmitting</a:t>
              </a:r>
            </a:p>
            <a:p>
              <a:r>
                <a:rPr lang="en-US" sz="2200" dirty="0" smtClean="0">
                  <a:solidFill>
                    <a:srgbClr val="FFFFFF"/>
                  </a:solidFill>
                </a:rPr>
                <a:t> through substrate and sample</a:t>
              </a:r>
              <a:endParaRPr lang="en-US" sz="2200" baseline="-25000" dirty="0">
                <a:solidFill>
                  <a:srgbClr val="FFFFFF"/>
                </a:solidFill>
              </a:endParaRPr>
            </a:p>
          </p:txBody>
        </p:sp>
      </p:grpSp>
    </p:spTree>
    <p:extLst>
      <p:ext uri="{BB962C8B-B14F-4D97-AF65-F5344CB8AC3E}">
        <p14:creationId xmlns:p14="http://schemas.microsoft.com/office/powerpoint/2010/main" val="280822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 Optical Absorption</a:t>
            </a:r>
            <a:endParaRPr lang="en-US" dirty="0"/>
          </a:p>
        </p:txBody>
      </p:sp>
      <p:sp>
        <p:nvSpPr>
          <p:cNvPr id="3" name="Content Placeholder 2"/>
          <p:cNvSpPr>
            <a:spLocks noGrp="1"/>
          </p:cNvSpPr>
          <p:nvPr>
            <p:ph idx="1"/>
          </p:nvPr>
        </p:nvSpPr>
        <p:spPr/>
        <p:txBody>
          <a:bodyPr/>
          <a:lstStyle/>
          <a:p>
            <a:r>
              <a:rPr lang="en-US" dirty="0" smtClean="0"/>
              <a:t>According to the software we used to measure absorbance and transmission, these are the equations for each:</a:t>
            </a:r>
          </a:p>
          <a:p>
            <a:r>
              <a:rPr lang="en-US" dirty="0"/>
              <a:t>Absorbance </a:t>
            </a:r>
          </a:p>
          <a:p>
            <a:pPr lvl="1"/>
            <a:r>
              <a:rPr lang="en-US" dirty="0"/>
              <a:t>ABS=2-log</a:t>
            </a:r>
            <a:r>
              <a:rPr lang="en-US" baseline="-25000" dirty="0"/>
              <a:t>10</a:t>
            </a:r>
            <a:r>
              <a:rPr lang="en-US" dirty="0"/>
              <a:t>(%T)</a:t>
            </a:r>
          </a:p>
          <a:p>
            <a:r>
              <a:rPr lang="en-US" dirty="0"/>
              <a:t>Transmission</a:t>
            </a:r>
          </a:p>
          <a:p>
            <a:pPr lvl="1"/>
            <a:r>
              <a:rPr lang="en-US" dirty="0"/>
              <a:t>T = </a:t>
            </a:r>
            <a:r>
              <a:rPr lang="en-US" dirty="0" err="1"/>
              <a:t>I</a:t>
            </a:r>
            <a:r>
              <a:rPr lang="en-US" baseline="-25000" dirty="0" err="1"/>
              <a:t>exit</a:t>
            </a:r>
            <a:r>
              <a:rPr lang="en-US" dirty="0"/>
              <a:t>/</a:t>
            </a:r>
            <a:r>
              <a:rPr lang="en-US" dirty="0" err="1"/>
              <a:t>I</a:t>
            </a:r>
            <a:r>
              <a:rPr lang="en-US" baseline="-25000" dirty="0" err="1"/>
              <a:t>initial</a:t>
            </a:r>
            <a:endParaRPr lang="en-US" dirty="0"/>
          </a:p>
          <a:p>
            <a:pPr lvl="1"/>
            <a:r>
              <a:rPr lang="en-US" dirty="0"/>
              <a:t>%T=(</a:t>
            </a:r>
            <a:r>
              <a:rPr lang="en-US" dirty="0" err="1"/>
              <a:t>I</a:t>
            </a:r>
            <a:r>
              <a:rPr lang="en-US" baseline="-25000" dirty="0" err="1"/>
              <a:t>exit</a:t>
            </a:r>
            <a:r>
              <a:rPr lang="en-US" dirty="0"/>
              <a:t>/</a:t>
            </a:r>
            <a:r>
              <a:rPr lang="en-US" dirty="0" err="1"/>
              <a:t>I</a:t>
            </a:r>
            <a:r>
              <a:rPr lang="en-US" baseline="-25000" dirty="0" err="1"/>
              <a:t>initial</a:t>
            </a:r>
            <a:r>
              <a:rPr lang="en-US" dirty="0"/>
              <a:t>)*100</a:t>
            </a:r>
            <a:endParaRPr lang="en-US" baseline="-25000" dirty="0"/>
          </a:p>
          <a:p>
            <a:pPr lvl="1"/>
            <a:r>
              <a:rPr lang="en-US" dirty="0" err="1"/>
              <a:t>I</a:t>
            </a:r>
            <a:r>
              <a:rPr lang="en-US" baseline="-25000" dirty="0" err="1"/>
              <a:t>exit</a:t>
            </a:r>
            <a:r>
              <a:rPr lang="en-US" baseline="-25000" dirty="0"/>
              <a:t> </a:t>
            </a:r>
            <a:r>
              <a:rPr lang="en-US" dirty="0"/>
              <a:t>= measured exit intensity</a:t>
            </a:r>
            <a:endParaRPr lang="en-US" baseline="-25000" dirty="0"/>
          </a:p>
          <a:p>
            <a:pPr lvl="1"/>
            <a:r>
              <a:rPr lang="en-US" dirty="0" err="1"/>
              <a:t>I</a:t>
            </a:r>
            <a:r>
              <a:rPr lang="en-US" baseline="-25000" dirty="0" err="1"/>
              <a:t>initial</a:t>
            </a:r>
            <a:r>
              <a:rPr lang="en-US" dirty="0"/>
              <a:t> = measured reference intensity</a:t>
            </a:r>
            <a:endParaRPr lang="en-US" baseline="-25000" dirty="0"/>
          </a:p>
          <a:p>
            <a:pPr lvl="1"/>
            <a:endParaRPr lang="en-US" dirty="0"/>
          </a:p>
        </p:txBody>
      </p:sp>
      <p:sp>
        <p:nvSpPr>
          <p:cNvPr id="4" name="TextBox 3"/>
          <p:cNvSpPr txBox="1"/>
          <p:nvPr/>
        </p:nvSpPr>
        <p:spPr>
          <a:xfrm>
            <a:off x="6096000" y="2743200"/>
            <a:ext cx="3048000" cy="2308324"/>
          </a:xfrm>
          <a:prstGeom prst="rect">
            <a:avLst/>
          </a:prstGeom>
          <a:solidFill>
            <a:schemeClr val="tx1"/>
          </a:solidFill>
          <a:ln>
            <a:solidFill>
              <a:schemeClr val="tx1"/>
            </a:solidFill>
          </a:ln>
        </p:spPr>
        <p:txBody>
          <a:bodyPr wrap="square" rtlCol="0">
            <a:spAutoFit/>
          </a:bodyPr>
          <a:lstStyle/>
          <a:p>
            <a:r>
              <a:rPr lang="en-US" dirty="0" smtClean="0">
                <a:solidFill>
                  <a:schemeClr val="bg1"/>
                </a:solidFill>
              </a:rPr>
              <a:t>By combining these equations, we found that to account for the glass substrate we had to divide the Transmission through the sample on the glass by the Transmission through the glass by itself</a:t>
            </a:r>
            <a:endParaRPr lang="en-US" dirty="0">
              <a:solidFill>
                <a:schemeClr val="bg1"/>
              </a:solidFill>
            </a:endParaRPr>
          </a:p>
        </p:txBody>
      </p:sp>
    </p:spTree>
    <p:extLst>
      <p:ext uri="{BB962C8B-B14F-4D97-AF65-F5344CB8AC3E}">
        <p14:creationId xmlns:p14="http://schemas.microsoft.com/office/powerpoint/2010/main" val="23630098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 Optical Absorption</a:t>
            </a:r>
            <a:endParaRPr lang="en-US" dirty="0"/>
          </a:p>
        </p:txBody>
      </p:sp>
      <mc:AlternateContent xmlns:mc="http://schemas.openxmlformats.org/markup-compatibility/2006" xmlns:a14="http://schemas.microsoft.com/office/drawing/2010/main">
        <mc:Choice Requires="a14">
          <p:sp>
            <p:nvSpPr>
              <p:cNvPr id="4" name="Content Placeholder 2"/>
              <p:cNvSpPr txBox="1">
                <a:spLocks/>
              </p:cNvSpPr>
              <p:nvPr/>
            </p:nvSpPr>
            <p:spPr>
              <a:xfrm>
                <a:off x="0" y="1219200"/>
                <a:ext cx="9144000" cy="5065064"/>
              </a:xfrm>
              <a:prstGeom prst="rect">
                <a:avLst/>
              </a:prstGeom>
            </p:spPr>
            <p:txBody>
              <a:bodyPr>
                <a:normAutofit/>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14:m>
                  <m:oMath xmlns:m="http://schemas.openxmlformats.org/officeDocument/2006/math">
                    <m:r>
                      <m:rPr>
                        <m:nor/>
                      </m:rPr>
                      <a:rPr lang="en-US" sz="3500" dirty="0" smtClean="0"/>
                      <m:t>α</m:t>
                    </m:r>
                    <m:r>
                      <m:rPr>
                        <m:nor/>
                      </m:rPr>
                      <a:rPr lang="en-US" sz="3500" dirty="0" smtClean="0"/>
                      <m:t>(</m:t>
                    </m:r>
                    <m:r>
                      <m:rPr>
                        <m:nor/>
                      </m:rPr>
                      <a:rPr lang="en-US" sz="3500" dirty="0" smtClean="0"/>
                      <m:t>h</m:t>
                    </m:r>
                    <m:r>
                      <m:rPr>
                        <m:nor/>
                      </m:rPr>
                      <a:rPr lang="el-GR" sz="3500" dirty="0" smtClean="0"/>
                      <m:t>ν</m:t>
                    </m:r>
                    <m:r>
                      <m:rPr>
                        <m:nor/>
                      </m:rPr>
                      <a:rPr lang="en-US" sz="3500" dirty="0" smtClean="0"/>
                      <m:t>,</m:t>
                    </m:r>
                    <m:r>
                      <m:rPr>
                        <m:nor/>
                      </m:rPr>
                      <a:rPr lang="en-US" sz="3500" dirty="0" smtClean="0"/>
                      <m:t>x</m:t>
                    </m:r>
                    <m:r>
                      <m:rPr>
                        <m:nor/>
                      </m:rPr>
                      <a:rPr lang="en-US" sz="3500" dirty="0" smtClean="0"/>
                      <m:t>)</m:t>
                    </m:r>
                    <m:r>
                      <a:rPr lang="en-US" sz="3500" i="1" smtClean="0">
                        <a:latin typeface="Cambria Math" panose="02040503050406030204" pitchFamily="18" charset="0"/>
                      </a:rPr>
                      <m:t>= </m:t>
                    </m:r>
                    <m:f>
                      <m:fPr>
                        <m:ctrlPr>
                          <a:rPr lang="en-US" sz="3500" i="1" smtClean="0">
                            <a:latin typeface="Cambria Math"/>
                          </a:rPr>
                        </m:ctrlPr>
                      </m:fPr>
                      <m:num>
                        <m:r>
                          <a:rPr lang="en-US" sz="3500" i="1" smtClean="0">
                            <a:latin typeface="Cambria Math" panose="02040503050406030204" pitchFamily="18" charset="0"/>
                          </a:rPr>
                          <m:t>−1</m:t>
                        </m:r>
                      </m:num>
                      <m:den>
                        <m:r>
                          <a:rPr lang="en-US" sz="3500" i="1" smtClean="0">
                            <a:latin typeface="Cambria Math" panose="02040503050406030204" pitchFamily="18" charset="0"/>
                          </a:rPr>
                          <m:t>𝐼</m:t>
                        </m:r>
                        <m:r>
                          <a:rPr lang="en-US" sz="3500" i="1" smtClean="0">
                            <a:latin typeface="Cambria Math" panose="02040503050406030204" pitchFamily="18" charset="0"/>
                          </a:rPr>
                          <m:t>(</m:t>
                        </m:r>
                        <m:r>
                          <m:rPr>
                            <m:nor/>
                          </m:rPr>
                          <a:rPr lang="en-US" sz="3500" dirty="0">
                            <a:solidFill>
                              <a:srgbClr val="FFFFFF"/>
                            </a:solidFill>
                          </a:rPr>
                          <m:t>h</m:t>
                        </m:r>
                        <m:r>
                          <m:rPr>
                            <m:nor/>
                          </m:rPr>
                          <a:rPr lang="el-GR" sz="3500" dirty="0">
                            <a:solidFill>
                              <a:srgbClr val="FFFFFF"/>
                            </a:solidFill>
                          </a:rPr>
                          <m:t>ν</m:t>
                        </m:r>
                        <m:r>
                          <a:rPr lang="en-US" sz="3500" i="1" dirty="0" smtClean="0">
                            <a:latin typeface="Cambria Math" panose="02040503050406030204" pitchFamily="18" charset="0"/>
                          </a:rPr>
                          <m:t>,   </m:t>
                        </m:r>
                        <m:r>
                          <a:rPr lang="en-US" sz="3500" i="1" dirty="0" smtClean="0">
                            <a:latin typeface="Cambria Math" panose="02040503050406030204" pitchFamily="18" charset="0"/>
                          </a:rPr>
                          <m:t>𝑥</m:t>
                        </m:r>
                        <m:r>
                          <a:rPr lang="en-US" sz="3500" i="1" dirty="0" smtClean="0">
                            <a:latin typeface="Cambria Math" panose="02040503050406030204" pitchFamily="18" charset="0"/>
                          </a:rPr>
                          <m:t>)</m:t>
                        </m:r>
                      </m:den>
                    </m:f>
                    <m:f>
                      <m:fPr>
                        <m:ctrlPr>
                          <a:rPr lang="en-US" sz="3500" i="1" smtClean="0">
                            <a:latin typeface="Cambria Math"/>
                          </a:rPr>
                        </m:ctrlPr>
                      </m:fPr>
                      <m:num>
                        <m:r>
                          <a:rPr lang="en-US" sz="3500" i="1" smtClean="0">
                            <a:latin typeface="Cambria Math" panose="02040503050406030204" pitchFamily="18" charset="0"/>
                          </a:rPr>
                          <m:t>𝜕</m:t>
                        </m:r>
                        <m:r>
                          <a:rPr lang="en-US" sz="3500" i="1">
                            <a:latin typeface="Cambria Math" panose="02040503050406030204" pitchFamily="18" charset="0"/>
                          </a:rPr>
                          <m:t>𝐼</m:t>
                        </m:r>
                        <m:r>
                          <a:rPr lang="en-US" sz="3500" i="1">
                            <a:latin typeface="Cambria Math" panose="02040503050406030204" pitchFamily="18" charset="0"/>
                          </a:rPr>
                          <m:t>(</m:t>
                        </m:r>
                        <m:r>
                          <m:rPr>
                            <m:nor/>
                          </m:rPr>
                          <a:rPr lang="en-US" sz="3500" dirty="0">
                            <a:solidFill>
                              <a:srgbClr val="FFFFFF"/>
                            </a:solidFill>
                          </a:rPr>
                          <m:t>h</m:t>
                        </m:r>
                        <m:r>
                          <m:rPr>
                            <m:nor/>
                          </m:rPr>
                          <a:rPr lang="el-GR" sz="3500" dirty="0">
                            <a:solidFill>
                              <a:srgbClr val="FFFFFF"/>
                            </a:solidFill>
                          </a:rPr>
                          <m:t>ν</m:t>
                        </m:r>
                        <m:r>
                          <a:rPr lang="en-US" sz="3500" i="1" dirty="0">
                            <a:latin typeface="Cambria Math" panose="02040503050406030204" pitchFamily="18" charset="0"/>
                          </a:rPr>
                          <m:t>,   </m:t>
                        </m:r>
                        <m:r>
                          <a:rPr lang="en-US" sz="3500" i="1" dirty="0">
                            <a:latin typeface="Cambria Math" panose="02040503050406030204" pitchFamily="18" charset="0"/>
                          </a:rPr>
                          <m:t>𝑥</m:t>
                        </m:r>
                        <m:r>
                          <a:rPr lang="en-US" sz="3500" i="1" dirty="0">
                            <a:latin typeface="Cambria Math" panose="02040503050406030204" pitchFamily="18" charset="0"/>
                          </a:rPr>
                          <m:t>)</m:t>
                        </m:r>
                      </m:num>
                      <m:den>
                        <m:r>
                          <a:rPr lang="en-US" sz="3500" i="1" smtClean="0">
                            <a:latin typeface="Cambria Math" panose="02040503050406030204" pitchFamily="18" charset="0"/>
                          </a:rPr>
                          <m:t>𝜕</m:t>
                        </m:r>
                        <m:r>
                          <a:rPr lang="en-US" sz="3500" i="1" smtClean="0">
                            <a:latin typeface="Cambria Math" panose="02040503050406030204" pitchFamily="18" charset="0"/>
                          </a:rPr>
                          <m:t>𝑥</m:t>
                        </m:r>
                      </m:den>
                    </m:f>
                  </m:oMath>
                </a14:m>
                <a:r>
                  <a:rPr lang="en-US" sz="3500" baseline="30000" dirty="0" smtClean="0"/>
                  <a:t> </a:t>
                </a:r>
              </a:p>
              <a:p>
                <a:pPr lvl="1"/>
                <a:r>
                  <a:rPr lang="en-US" dirty="0" smtClean="0"/>
                  <a:t>ref.6</a:t>
                </a:r>
              </a:p>
              <a:p>
                <a:pPr lvl="1"/>
                <a:r>
                  <a:rPr lang="en-US" dirty="0" smtClean="0"/>
                  <a:t> α= absorption coefficient of material</a:t>
                </a:r>
              </a:p>
              <a:p>
                <a:pPr lvl="1"/>
                <a:r>
                  <a:rPr lang="en-US" dirty="0" smtClean="0"/>
                  <a:t>I= Intensity of light beam</a:t>
                </a:r>
              </a:p>
              <a:p>
                <a:pPr lvl="1"/>
                <a14:m>
                  <m:oMath xmlns:m="http://schemas.openxmlformats.org/officeDocument/2006/math">
                    <m:r>
                      <m:rPr>
                        <m:nor/>
                      </m:rPr>
                      <a:rPr lang="en-US" dirty="0"/>
                      <m:t>h</m:t>
                    </m:r>
                    <m:r>
                      <m:rPr>
                        <m:nor/>
                      </m:rPr>
                      <a:rPr lang="el-GR" dirty="0"/>
                      <m:t>ν</m:t>
                    </m:r>
                  </m:oMath>
                </a14:m>
                <a:r>
                  <a:rPr lang="en-US" dirty="0" smtClean="0"/>
                  <a:t> = incident photon energy</a:t>
                </a:r>
              </a:p>
              <a:p>
                <a:pPr lvl="1"/>
                <a:r>
                  <a:rPr lang="en-US" dirty="0" smtClean="0"/>
                  <a:t>x= propagation path</a:t>
                </a:r>
                <a:endParaRPr lang="en-US" dirty="0"/>
              </a:p>
              <a:p>
                <a:pPr>
                  <a:buClr>
                    <a:srgbClr val="FFFFFF"/>
                  </a:buClr>
                </a:pPr>
                <a14:m>
                  <m:oMath xmlns:m="http://schemas.openxmlformats.org/officeDocument/2006/math">
                    <m:r>
                      <a:rPr lang="en-US" sz="3500" i="1">
                        <a:solidFill>
                          <a:srgbClr val="FFFF00"/>
                        </a:solidFill>
                        <a:latin typeface="Cambria Math" panose="02040503050406030204" pitchFamily="18" charset="0"/>
                      </a:rPr>
                      <m:t>𝐼</m:t>
                    </m:r>
                    <m:d>
                      <m:dPr>
                        <m:ctrlPr>
                          <a:rPr lang="en-US" sz="3500" i="1">
                            <a:solidFill>
                              <a:srgbClr val="FFFF00"/>
                            </a:solidFill>
                            <a:latin typeface="Cambria Math"/>
                          </a:rPr>
                        </m:ctrlPr>
                      </m:dPr>
                      <m:e>
                        <m:r>
                          <a:rPr lang="en-US" sz="3500" i="1" dirty="0">
                            <a:solidFill>
                              <a:srgbClr val="FFFF00"/>
                            </a:solidFill>
                            <a:latin typeface="Cambria Math" panose="02040503050406030204" pitchFamily="18" charset="0"/>
                          </a:rPr>
                          <m:t>𝑥</m:t>
                        </m:r>
                      </m:e>
                    </m:d>
                    <m:r>
                      <a:rPr lang="en-US" sz="3500" i="1" dirty="0">
                        <a:solidFill>
                          <a:srgbClr val="FFFF00"/>
                        </a:solidFill>
                        <a:latin typeface="Cambria Math" panose="02040503050406030204" pitchFamily="18" charset="0"/>
                      </a:rPr>
                      <m:t>=</m:t>
                    </m:r>
                    <m:r>
                      <a:rPr lang="en-US" sz="3500" i="1" dirty="0">
                        <a:solidFill>
                          <a:srgbClr val="FFFF00"/>
                        </a:solidFill>
                        <a:latin typeface="Cambria Math" panose="02040503050406030204" pitchFamily="18" charset="0"/>
                      </a:rPr>
                      <m:t>𝐼𝑜</m:t>
                    </m:r>
                    <m:sSup>
                      <m:sSupPr>
                        <m:ctrlPr>
                          <a:rPr lang="en-US" sz="3500" i="1">
                            <a:solidFill>
                              <a:srgbClr val="FFFF00"/>
                            </a:solidFill>
                            <a:latin typeface="Cambria Math"/>
                          </a:rPr>
                        </m:ctrlPr>
                      </m:sSupPr>
                      <m:e>
                        <m:r>
                          <a:rPr lang="en-US" sz="3500" i="1">
                            <a:solidFill>
                              <a:srgbClr val="FFFF00"/>
                            </a:solidFill>
                            <a:latin typeface="Cambria Math" panose="02040503050406030204" pitchFamily="18" charset="0"/>
                          </a:rPr>
                          <m:t> </m:t>
                        </m:r>
                        <m:r>
                          <a:rPr lang="en-US" sz="3500" i="1">
                            <a:solidFill>
                              <a:srgbClr val="FFFF00"/>
                            </a:solidFill>
                            <a:latin typeface="Cambria Math" panose="02040503050406030204" pitchFamily="18" charset="0"/>
                          </a:rPr>
                          <m:t>𝑒</m:t>
                        </m:r>
                      </m:e>
                      <m:sup>
                        <m:r>
                          <a:rPr lang="en-US" sz="3500" i="1">
                            <a:solidFill>
                              <a:srgbClr val="FFFF00"/>
                            </a:solidFill>
                            <a:latin typeface="Cambria Math" panose="02040503050406030204" pitchFamily="18" charset="0"/>
                          </a:rPr>
                          <m:t>−</m:t>
                        </m:r>
                        <m:nary>
                          <m:naryPr>
                            <m:limLoc m:val="undOvr"/>
                            <m:ctrlPr>
                              <a:rPr lang="en-US" sz="3500" i="1">
                                <a:solidFill>
                                  <a:srgbClr val="FFFF00"/>
                                </a:solidFill>
                                <a:latin typeface="Cambria Math"/>
                              </a:rPr>
                            </m:ctrlPr>
                          </m:naryPr>
                          <m:sub>
                            <m:r>
                              <m:rPr>
                                <m:brk m:alnAt="24"/>
                              </m:rPr>
                              <a:rPr lang="en-US" sz="3500" i="1">
                                <a:solidFill>
                                  <a:srgbClr val="FFFF00"/>
                                </a:solidFill>
                                <a:latin typeface="Cambria Math" panose="02040503050406030204" pitchFamily="18" charset="0"/>
                              </a:rPr>
                              <m:t>0</m:t>
                            </m:r>
                          </m:sub>
                          <m:sup>
                            <m:r>
                              <a:rPr lang="en-US" sz="3500" i="1">
                                <a:solidFill>
                                  <a:srgbClr val="FFFF00"/>
                                </a:solidFill>
                                <a:latin typeface="Cambria Math" panose="02040503050406030204" pitchFamily="18" charset="0"/>
                              </a:rPr>
                              <m:t>𝑥</m:t>
                            </m:r>
                          </m:sup>
                          <m:e>
                            <m:r>
                              <m:rPr>
                                <m:nor/>
                              </m:rPr>
                              <a:rPr lang="en-US" sz="3500" dirty="0">
                                <a:solidFill>
                                  <a:srgbClr val="FFFF00"/>
                                </a:solidFill>
                              </a:rPr>
                              <m:t>α</m:t>
                            </m:r>
                            <m:r>
                              <a:rPr lang="en-US" sz="3500" i="1" dirty="0">
                                <a:solidFill>
                                  <a:srgbClr val="FFFF00"/>
                                </a:solidFill>
                                <a:latin typeface="Cambria Math" panose="02040503050406030204" pitchFamily="18" charset="0"/>
                              </a:rPr>
                              <m:t> </m:t>
                            </m:r>
                            <m:r>
                              <a:rPr lang="en-US" sz="3500" i="1" dirty="0">
                                <a:solidFill>
                                  <a:srgbClr val="FFFF00"/>
                                </a:solidFill>
                                <a:latin typeface="Cambria Math" panose="02040503050406030204" pitchFamily="18" charset="0"/>
                              </a:rPr>
                              <m:t>𝑑𝑥</m:t>
                            </m:r>
                            <m:r>
                              <a:rPr lang="en-US" sz="3500" i="1" dirty="0">
                                <a:solidFill>
                                  <a:srgbClr val="FFFF00"/>
                                </a:solidFill>
                                <a:latin typeface="Cambria Math" panose="02040503050406030204" pitchFamily="18" charset="0"/>
                              </a:rPr>
                              <m:t>′</m:t>
                            </m:r>
                          </m:e>
                        </m:nary>
                      </m:sup>
                    </m:sSup>
                  </m:oMath>
                </a14:m>
                <a:endParaRPr lang="en-US" baseline="-25000" dirty="0">
                  <a:solidFill>
                    <a:srgbClr val="FFFFFF"/>
                  </a:solidFill>
                </a:endParaRPr>
              </a:p>
              <a:p>
                <a:pPr lvl="1">
                  <a:buClr>
                    <a:srgbClr val="FFFFFF"/>
                  </a:buClr>
                </a:pPr>
                <a:r>
                  <a:rPr lang="en-US" dirty="0">
                    <a:solidFill>
                      <a:srgbClr val="FFFFFF"/>
                    </a:solidFill>
                  </a:rPr>
                  <a:t>Beer-Lambert </a:t>
                </a:r>
                <a:r>
                  <a:rPr lang="en-US" dirty="0" smtClean="0">
                    <a:solidFill>
                      <a:srgbClr val="FFFFFF"/>
                    </a:solidFill>
                  </a:rPr>
                  <a:t>Law</a:t>
                </a:r>
              </a:p>
            </p:txBody>
          </p:sp>
        </mc:Choice>
        <mc:Fallback xmlns="">
          <p:sp>
            <p:nvSpPr>
              <p:cNvPr id="4" name="Content Placeholder 2"/>
              <p:cNvSpPr txBox="1">
                <a:spLocks noRot="1" noChangeAspect="1" noMove="1" noResize="1" noEditPoints="1" noAdjustHandles="1" noChangeArrowheads="1" noChangeShapeType="1" noTextEdit="1"/>
              </p:cNvSpPr>
              <p:nvPr/>
            </p:nvSpPr>
            <p:spPr>
              <a:xfrm>
                <a:off x="0" y="1219200"/>
                <a:ext cx="9144000" cy="5065064"/>
              </a:xfrm>
              <a:prstGeom prst="rect">
                <a:avLst/>
              </a:prstGeom>
              <a:blipFill rotWithShape="1">
                <a:blip r:embed="rId3"/>
                <a:stretch>
                  <a:fillRect/>
                </a:stretch>
              </a:blipFill>
            </p:spPr>
            <p:txBody>
              <a:bodyPr/>
              <a:lstStyle/>
              <a:p>
                <a:r>
                  <a:rPr lang="en-US">
                    <a:noFill/>
                  </a:rPr>
                  <a:t> </a:t>
                </a:r>
              </a:p>
            </p:txBody>
          </p:sp>
        </mc:Fallback>
      </mc:AlternateContent>
      <p:sp>
        <p:nvSpPr>
          <p:cNvPr id="5" name="TextBox 4"/>
          <p:cNvSpPr txBox="1"/>
          <p:nvPr/>
        </p:nvSpPr>
        <p:spPr>
          <a:xfrm>
            <a:off x="6705600" y="3995678"/>
            <a:ext cx="2438400" cy="2862322"/>
          </a:xfrm>
          <a:prstGeom prst="rect">
            <a:avLst/>
          </a:prstGeom>
          <a:solidFill>
            <a:schemeClr val="tx1"/>
          </a:solidFill>
          <a:ln>
            <a:solidFill>
              <a:schemeClr val="tx1"/>
            </a:solidFill>
          </a:ln>
        </p:spPr>
        <p:txBody>
          <a:bodyPr wrap="square" rtlCol="0">
            <a:spAutoFit/>
          </a:bodyPr>
          <a:lstStyle/>
          <a:p>
            <a:r>
              <a:rPr lang="en-US" dirty="0" smtClean="0">
                <a:solidFill>
                  <a:schemeClr val="bg1"/>
                </a:solidFill>
              </a:rPr>
              <a:t>We get the Beer-Lambert Law from the absorption coefficient equation through DE. This gives us the relationship between intensity, absorption coefficient, and film thickness.</a:t>
            </a:r>
            <a:endParaRPr lang="en-US" dirty="0">
              <a:solidFill>
                <a:schemeClr val="bg1"/>
              </a:solidFill>
            </a:endParaRPr>
          </a:p>
        </p:txBody>
      </p:sp>
    </p:spTree>
    <p:extLst>
      <p:ext uri="{BB962C8B-B14F-4D97-AF65-F5344CB8AC3E}">
        <p14:creationId xmlns:p14="http://schemas.microsoft.com/office/powerpoint/2010/main" val="40379693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p:txBody>
          <a:bodyPr>
            <a:normAutofit/>
          </a:bodyPr>
          <a:lstStyle/>
          <a:p>
            <a:r>
              <a:rPr lang="en-US" dirty="0" smtClean="0"/>
              <a:t>Heterostructure- combination of multiple heterojunctions</a:t>
            </a:r>
            <a:endParaRPr lang="en-US" dirty="0"/>
          </a:p>
          <a:p>
            <a:r>
              <a:rPr lang="en-US" dirty="0" smtClean="0"/>
              <a:t>Heterojunction- interface that occurs between 2 layers of dissimilar crystalline semiconductors</a:t>
            </a:r>
          </a:p>
          <a:p>
            <a:r>
              <a:rPr lang="en-US" dirty="0" smtClean="0"/>
              <a:t>Band Gap- energy range in a solid where no electron state can exist, in between a valence band and conduction band</a:t>
            </a:r>
          </a:p>
        </p:txBody>
      </p:sp>
    </p:spTree>
    <p:extLst>
      <p:ext uri="{BB962C8B-B14F-4D97-AF65-F5344CB8AC3E}">
        <p14:creationId xmlns:p14="http://schemas.microsoft.com/office/powerpoint/2010/main" val="33512026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 Optical Absorption</a:t>
            </a:r>
            <a:endParaRPr lang="en-US" dirty="0"/>
          </a:p>
        </p:txBody>
      </p:sp>
      <mc:AlternateContent xmlns:mc="http://schemas.openxmlformats.org/markup-compatibility/2006" xmlns:a14="http://schemas.microsoft.com/office/drawing/2010/main">
        <mc:Choice Requires="a14">
          <p:sp>
            <p:nvSpPr>
              <p:cNvPr id="3" name="Content Placeholder 2"/>
              <p:cNvSpPr txBox="1">
                <a:spLocks/>
              </p:cNvSpPr>
              <p:nvPr/>
            </p:nvSpPr>
            <p:spPr>
              <a:xfrm>
                <a:off x="1905000" y="3444202"/>
                <a:ext cx="5638800" cy="3413798"/>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a:buClr>
                    <a:srgbClr val="FFFFFF"/>
                  </a:buClr>
                </a:pPr>
                <a14:m>
                  <m:oMath xmlns:m="http://schemas.openxmlformats.org/officeDocument/2006/math">
                    <m:r>
                      <m:rPr>
                        <m:nor/>
                      </m:rPr>
                      <a:rPr lang="en-US" sz="4000" dirty="0" smtClean="0">
                        <a:solidFill>
                          <a:srgbClr val="92D050"/>
                        </a:solidFill>
                        <a:latin typeface="Cambria Math" panose="02040503050406030204" pitchFamily="18" charset="0"/>
                        <a:ea typeface="Cambria Math" panose="02040503050406030204" pitchFamily="18" charset="0"/>
                      </a:rPr>
                      <m:t>α</m:t>
                    </m:r>
                    <m:r>
                      <m:rPr>
                        <m:nor/>
                      </m:rPr>
                      <a:rPr lang="en-US" sz="4000" dirty="0" smtClean="0">
                        <a:solidFill>
                          <a:srgbClr val="92D050"/>
                        </a:solidFill>
                        <a:latin typeface="Cambria Math" panose="02040503050406030204" pitchFamily="18" charset="0"/>
                        <a:ea typeface="Cambria Math" panose="02040503050406030204" pitchFamily="18" charset="0"/>
                      </a:rPr>
                      <m:t> = </m:t>
                    </m:r>
                    <m:f>
                      <m:fPr>
                        <m:ctrlPr>
                          <a:rPr lang="en-US" sz="4000" i="1" dirty="0" smtClean="0">
                            <a:solidFill>
                              <a:srgbClr val="92D050"/>
                            </a:solidFill>
                            <a:latin typeface="Cambria Math"/>
                            <a:ea typeface="Cambria Math" panose="02040503050406030204" pitchFamily="18" charset="0"/>
                          </a:rPr>
                        </m:ctrlPr>
                      </m:fPr>
                      <m:num>
                        <m:r>
                          <a:rPr lang="en-US" sz="4000" i="1" dirty="0" smtClean="0">
                            <a:solidFill>
                              <a:srgbClr val="92D050"/>
                            </a:solidFill>
                            <a:latin typeface="Cambria Math" panose="02040503050406030204" pitchFamily="18" charset="0"/>
                            <a:ea typeface="Cambria Math" panose="02040503050406030204" pitchFamily="18" charset="0"/>
                          </a:rPr>
                          <m:t>−1</m:t>
                        </m:r>
                      </m:num>
                      <m:den>
                        <m:r>
                          <a:rPr lang="en-US" sz="4000" i="1" dirty="0" smtClean="0">
                            <a:solidFill>
                              <a:srgbClr val="92D050"/>
                            </a:solidFill>
                            <a:latin typeface="Cambria Math" panose="02040503050406030204" pitchFamily="18" charset="0"/>
                            <a:ea typeface="Cambria Math" panose="02040503050406030204" pitchFamily="18" charset="0"/>
                          </a:rPr>
                          <m:t>𝑑</m:t>
                        </m:r>
                      </m:den>
                    </m:f>
                    <m:func>
                      <m:funcPr>
                        <m:ctrlPr>
                          <a:rPr lang="en-US" sz="4000" i="1" dirty="0" smtClean="0">
                            <a:solidFill>
                              <a:srgbClr val="92D050"/>
                            </a:solidFill>
                            <a:latin typeface="Cambria Math"/>
                            <a:ea typeface="Cambria Math" panose="02040503050406030204" pitchFamily="18" charset="0"/>
                          </a:rPr>
                        </m:ctrlPr>
                      </m:funcPr>
                      <m:fName>
                        <m:r>
                          <m:rPr>
                            <m:sty m:val="p"/>
                          </m:rPr>
                          <a:rPr lang="en-US" sz="4000" dirty="0" smtClean="0">
                            <a:solidFill>
                              <a:srgbClr val="92D050"/>
                            </a:solidFill>
                            <a:latin typeface="Cambria Math" panose="02040503050406030204" pitchFamily="18" charset="0"/>
                            <a:ea typeface="Cambria Math" panose="02040503050406030204" pitchFamily="18" charset="0"/>
                          </a:rPr>
                          <m:t>ln</m:t>
                        </m:r>
                      </m:fName>
                      <m:e>
                        <m:f>
                          <m:fPr>
                            <m:ctrlPr>
                              <a:rPr lang="en-US" sz="4000" i="1" dirty="0">
                                <a:solidFill>
                                  <a:srgbClr val="92D050"/>
                                </a:solidFill>
                                <a:latin typeface="Cambria Math"/>
                              </a:rPr>
                            </m:ctrlPr>
                          </m:fPr>
                          <m:num>
                            <m:r>
                              <a:rPr lang="en-US" sz="4000" i="1" dirty="0">
                                <a:solidFill>
                                  <a:srgbClr val="92D050"/>
                                </a:solidFill>
                                <a:latin typeface="Cambria Math" panose="02040503050406030204" pitchFamily="18" charset="0"/>
                              </a:rPr>
                              <m:t>𝐼</m:t>
                            </m:r>
                            <m:r>
                              <a:rPr lang="en-US" sz="4000" i="1" baseline="-25000" dirty="0">
                                <a:solidFill>
                                  <a:srgbClr val="92D050"/>
                                </a:solidFill>
                                <a:latin typeface="Cambria Math" panose="02040503050406030204" pitchFamily="18" charset="0"/>
                              </a:rPr>
                              <m:t>1</m:t>
                            </m:r>
                          </m:num>
                          <m:den>
                            <m:r>
                              <a:rPr lang="en-US" sz="4000" i="1" dirty="0">
                                <a:solidFill>
                                  <a:srgbClr val="92D050"/>
                                </a:solidFill>
                                <a:latin typeface="Cambria Math" panose="02040503050406030204" pitchFamily="18" charset="0"/>
                              </a:rPr>
                              <m:t>𝐼</m:t>
                            </m:r>
                            <m:r>
                              <a:rPr lang="en-US" sz="4000" i="1" baseline="-25000" dirty="0">
                                <a:solidFill>
                                  <a:srgbClr val="92D050"/>
                                </a:solidFill>
                                <a:latin typeface="Cambria Math" panose="02040503050406030204" pitchFamily="18" charset="0"/>
                              </a:rPr>
                              <m:t>𝑜</m:t>
                            </m:r>
                          </m:den>
                        </m:f>
                      </m:e>
                    </m:func>
                    <m:r>
                      <a:rPr lang="en-US" sz="4000" dirty="0" smtClean="0">
                        <a:solidFill>
                          <a:srgbClr val="92D050"/>
                        </a:solidFill>
                        <a:latin typeface="Cambria Math" panose="02040503050406030204" pitchFamily="18" charset="0"/>
                        <a:ea typeface="Cambria Math" panose="02040503050406030204" pitchFamily="18" charset="0"/>
                      </a:rPr>
                      <m:t>=</m:t>
                    </m:r>
                    <m:f>
                      <m:fPr>
                        <m:ctrlPr>
                          <a:rPr lang="en-US" sz="4000" i="1" dirty="0">
                            <a:solidFill>
                              <a:srgbClr val="92D050"/>
                            </a:solidFill>
                            <a:latin typeface="Cambria Math"/>
                            <a:ea typeface="Cambria Math" panose="02040503050406030204" pitchFamily="18" charset="0"/>
                          </a:rPr>
                        </m:ctrlPr>
                      </m:fPr>
                      <m:num>
                        <m:r>
                          <a:rPr lang="en-US" sz="4000" i="1" dirty="0">
                            <a:solidFill>
                              <a:srgbClr val="92D050"/>
                            </a:solidFill>
                            <a:latin typeface="Cambria Math" panose="02040503050406030204" pitchFamily="18" charset="0"/>
                            <a:ea typeface="Cambria Math" panose="02040503050406030204" pitchFamily="18" charset="0"/>
                          </a:rPr>
                          <m:t>−1</m:t>
                        </m:r>
                      </m:num>
                      <m:den>
                        <m:r>
                          <a:rPr lang="en-US" sz="4000" i="1" dirty="0">
                            <a:solidFill>
                              <a:srgbClr val="92D050"/>
                            </a:solidFill>
                            <a:latin typeface="Cambria Math" panose="02040503050406030204" pitchFamily="18" charset="0"/>
                            <a:ea typeface="Cambria Math" panose="02040503050406030204" pitchFamily="18" charset="0"/>
                          </a:rPr>
                          <m:t>𝑑</m:t>
                        </m:r>
                      </m:den>
                    </m:f>
                    <m:func>
                      <m:funcPr>
                        <m:ctrlPr>
                          <a:rPr lang="en-US" sz="4000" i="1" dirty="0">
                            <a:solidFill>
                              <a:srgbClr val="92D050"/>
                            </a:solidFill>
                            <a:latin typeface="Cambria Math"/>
                            <a:ea typeface="Cambria Math" panose="02040503050406030204" pitchFamily="18" charset="0"/>
                          </a:rPr>
                        </m:ctrlPr>
                      </m:funcPr>
                      <m:fName>
                        <m:r>
                          <m:rPr>
                            <m:sty m:val="p"/>
                          </m:rPr>
                          <a:rPr lang="en-US" sz="4000" dirty="0">
                            <a:solidFill>
                              <a:srgbClr val="92D050"/>
                            </a:solidFill>
                            <a:latin typeface="Cambria Math" panose="02040503050406030204" pitchFamily="18" charset="0"/>
                            <a:ea typeface="Cambria Math" panose="02040503050406030204" pitchFamily="18" charset="0"/>
                          </a:rPr>
                          <m:t>ln</m:t>
                        </m:r>
                      </m:fName>
                      <m:e>
                        <m:r>
                          <a:rPr lang="en-US" sz="4000" i="1" dirty="0" smtClean="0">
                            <a:solidFill>
                              <a:srgbClr val="92D050"/>
                            </a:solidFill>
                            <a:latin typeface="Cambria Math" panose="02040503050406030204" pitchFamily="18" charset="0"/>
                            <a:ea typeface="Cambria Math" panose="02040503050406030204" pitchFamily="18" charset="0"/>
                          </a:rPr>
                          <m:t>(</m:t>
                        </m:r>
                        <m:f>
                          <m:fPr>
                            <m:ctrlPr>
                              <a:rPr lang="en-US" sz="4000" i="1" dirty="0" smtClean="0">
                                <a:solidFill>
                                  <a:srgbClr val="92D050"/>
                                </a:solidFill>
                                <a:latin typeface="Cambria Math"/>
                              </a:rPr>
                            </m:ctrlPr>
                          </m:fPr>
                          <m:num>
                            <m:r>
                              <a:rPr lang="en-US" sz="4000" i="1" dirty="0" smtClean="0">
                                <a:solidFill>
                                  <a:srgbClr val="92D050"/>
                                </a:solidFill>
                                <a:latin typeface="Cambria Math" panose="02040503050406030204" pitchFamily="18" charset="0"/>
                              </a:rPr>
                              <m:t>%</m:t>
                            </m:r>
                            <m:r>
                              <a:rPr lang="en-US" sz="4000" i="1" dirty="0" smtClean="0">
                                <a:solidFill>
                                  <a:srgbClr val="92D050"/>
                                </a:solidFill>
                                <a:latin typeface="Cambria Math" panose="02040503050406030204" pitchFamily="18" charset="0"/>
                              </a:rPr>
                              <m:t>𝑇</m:t>
                            </m:r>
                          </m:num>
                          <m:den>
                            <m:r>
                              <a:rPr lang="en-US" sz="4000" i="1" dirty="0" smtClean="0">
                                <a:solidFill>
                                  <a:srgbClr val="92D050"/>
                                </a:solidFill>
                                <a:latin typeface="Cambria Math" panose="02040503050406030204" pitchFamily="18" charset="0"/>
                              </a:rPr>
                              <m:t>100</m:t>
                            </m:r>
                          </m:den>
                        </m:f>
                        <m:r>
                          <a:rPr lang="en-US" sz="4000" i="1" dirty="0" smtClean="0">
                            <a:solidFill>
                              <a:srgbClr val="92D050"/>
                            </a:solidFill>
                            <a:latin typeface="Cambria Math" panose="02040503050406030204" pitchFamily="18" charset="0"/>
                          </a:rPr>
                          <m:t>)</m:t>
                        </m:r>
                      </m:e>
                    </m:func>
                  </m:oMath>
                </a14:m>
                <a:endParaRPr lang="en-US" sz="4000" i="1" dirty="0" smtClean="0">
                  <a:solidFill>
                    <a:srgbClr val="92D050"/>
                  </a:solidFill>
                  <a:latin typeface="Cambria Math" panose="02040503050406030204" pitchFamily="18" charset="0"/>
                </a:endParaRPr>
              </a:p>
              <a:p>
                <a:pPr>
                  <a:buClr>
                    <a:srgbClr val="FFFFFF"/>
                  </a:buClr>
                </a:pPr>
                <a14:m>
                  <m:oMath xmlns:m="http://schemas.openxmlformats.org/officeDocument/2006/math">
                    <m:r>
                      <m:rPr>
                        <m:nor/>
                      </m:rPr>
                      <a:rPr lang="en-US" sz="4000" dirty="0">
                        <a:solidFill>
                          <a:srgbClr val="FFC000"/>
                        </a:solidFill>
                        <a:latin typeface="Cambria Math" panose="02040503050406030204" pitchFamily="18" charset="0"/>
                        <a:ea typeface="Cambria Math" panose="02040503050406030204" pitchFamily="18" charset="0"/>
                      </a:rPr>
                      <m:t>α</m:t>
                    </m:r>
                    <m:r>
                      <a:rPr lang="en-US" sz="4000" i="1" dirty="0">
                        <a:solidFill>
                          <a:srgbClr val="FFC000"/>
                        </a:solidFill>
                        <a:latin typeface="Cambria Math" panose="02040503050406030204" pitchFamily="18" charset="0"/>
                        <a:ea typeface="Cambria Math" panose="02040503050406030204" pitchFamily="18" charset="0"/>
                      </a:rPr>
                      <m:t> </m:t>
                    </m:r>
                  </m:oMath>
                </a14:m>
                <a:r>
                  <a:rPr lang="en-US" sz="4000" dirty="0">
                    <a:solidFill>
                      <a:srgbClr val="FFC000"/>
                    </a:solidFill>
                  </a:rPr>
                  <a:t>=</a:t>
                </a:r>
                <a14:m>
                  <m:oMath xmlns:m="http://schemas.openxmlformats.org/officeDocument/2006/math">
                    <m:f>
                      <m:fPr>
                        <m:ctrlPr>
                          <a:rPr lang="en-US" sz="4000" i="1">
                            <a:solidFill>
                              <a:srgbClr val="FFC000"/>
                            </a:solidFill>
                            <a:latin typeface="Cambria Math"/>
                          </a:rPr>
                        </m:ctrlPr>
                      </m:fPr>
                      <m:num>
                        <m:r>
                          <a:rPr lang="en-US" sz="4000" i="1">
                            <a:solidFill>
                              <a:srgbClr val="FFC000"/>
                            </a:solidFill>
                            <a:latin typeface="Cambria Math" panose="02040503050406030204" pitchFamily="18" charset="0"/>
                          </a:rPr>
                          <m:t>𝐴𝐵𝑆</m:t>
                        </m:r>
                      </m:num>
                      <m:den>
                        <m:r>
                          <a:rPr lang="en-US" sz="4000" i="1">
                            <a:solidFill>
                              <a:srgbClr val="FFC000"/>
                            </a:solidFill>
                            <a:latin typeface="Cambria Math" panose="02040503050406030204" pitchFamily="18" charset="0"/>
                          </a:rPr>
                          <m:t>𝑑</m:t>
                        </m:r>
                      </m:den>
                    </m:f>
                    <m:func>
                      <m:funcPr>
                        <m:ctrlPr>
                          <a:rPr lang="en-US" sz="4000" i="1">
                            <a:solidFill>
                              <a:srgbClr val="FFC000"/>
                            </a:solidFill>
                            <a:latin typeface="Cambria Math"/>
                          </a:rPr>
                        </m:ctrlPr>
                      </m:funcPr>
                      <m:fName>
                        <m:r>
                          <m:rPr>
                            <m:sty m:val="p"/>
                          </m:rPr>
                          <a:rPr lang="en-US" sz="4000">
                            <a:solidFill>
                              <a:srgbClr val="FFC000"/>
                            </a:solidFill>
                            <a:latin typeface="Cambria Math" panose="02040503050406030204" pitchFamily="18" charset="0"/>
                          </a:rPr>
                          <m:t>ln</m:t>
                        </m:r>
                      </m:fName>
                      <m:e>
                        <m:r>
                          <a:rPr lang="en-US" sz="4000" i="1">
                            <a:solidFill>
                              <a:srgbClr val="FFC000"/>
                            </a:solidFill>
                            <a:latin typeface="Cambria Math" panose="02040503050406030204" pitchFamily="18" charset="0"/>
                          </a:rPr>
                          <m:t>10</m:t>
                        </m:r>
                      </m:e>
                    </m:func>
                  </m:oMath>
                </a14:m>
                <a:endParaRPr lang="en-US" sz="4000" dirty="0" smtClean="0">
                  <a:solidFill>
                    <a:srgbClr val="FFFFFF"/>
                  </a:solidFill>
                </a:endParaRPr>
              </a:p>
              <a:p>
                <a:pPr>
                  <a:buClr>
                    <a:srgbClr val="FFFFFF"/>
                  </a:buClr>
                </a:pPr>
                <a:endParaRPr lang="en-US" dirty="0">
                  <a:solidFill>
                    <a:srgbClr val="FFFFFF"/>
                  </a:solidFill>
                </a:endParaRPr>
              </a:p>
            </p:txBody>
          </p:sp>
        </mc:Choice>
        <mc:Fallback xmlns="">
          <p:sp>
            <p:nvSpPr>
              <p:cNvPr id="3" name="Content Placeholder 2"/>
              <p:cNvSpPr txBox="1">
                <a:spLocks noRot="1" noChangeAspect="1" noMove="1" noResize="1" noEditPoints="1" noAdjustHandles="1" noChangeArrowheads="1" noChangeShapeType="1" noTextEdit="1"/>
              </p:cNvSpPr>
              <p:nvPr/>
            </p:nvSpPr>
            <p:spPr>
              <a:xfrm>
                <a:off x="1905000" y="3444202"/>
                <a:ext cx="5638800" cy="3413798"/>
              </a:xfrm>
              <a:prstGeom prst="rect">
                <a:avLst/>
              </a:prstGeom>
              <a:blipFill rotWithShape="1">
                <a:blip r:embed="rId2"/>
                <a:stretch>
                  <a:fillRect/>
                </a:stretch>
              </a:blipFill>
            </p:spPr>
            <p:txBody>
              <a:bodyPr/>
              <a:lstStyle/>
              <a:p>
                <a:r>
                  <a:rPr lang="en-US">
                    <a:noFill/>
                  </a:rPr>
                  <a:t> </a:t>
                </a:r>
              </a:p>
            </p:txBody>
          </p:sp>
        </mc:Fallback>
      </mc:AlternateContent>
      <p:sp>
        <p:nvSpPr>
          <p:cNvPr id="5" name="TextBox 4"/>
          <p:cNvSpPr txBox="1"/>
          <p:nvPr/>
        </p:nvSpPr>
        <p:spPr>
          <a:xfrm>
            <a:off x="457200" y="2078925"/>
            <a:ext cx="8534400" cy="923330"/>
          </a:xfrm>
          <a:prstGeom prst="rect">
            <a:avLst/>
          </a:prstGeom>
          <a:noFill/>
        </p:spPr>
        <p:txBody>
          <a:bodyPr wrap="square" rtlCol="0">
            <a:spAutoFit/>
          </a:bodyPr>
          <a:lstStyle/>
          <a:p>
            <a:r>
              <a:rPr lang="en-US" dirty="0" smtClean="0">
                <a:solidFill>
                  <a:schemeClr val="bg1"/>
                </a:solidFill>
              </a:rPr>
              <a:t>By using the Beer-Lambert Law with the equations given to us from the software, we were able to find the equation for absorption coefficient that relates it to absorbance and transmission.</a:t>
            </a:r>
            <a:endParaRPr lang="en-US" dirty="0">
              <a:solidFill>
                <a:schemeClr val="bg1"/>
              </a:solidFill>
            </a:endParaRPr>
          </a:p>
        </p:txBody>
      </p:sp>
    </p:spTree>
    <p:extLst>
      <p:ext uri="{BB962C8B-B14F-4D97-AF65-F5344CB8AC3E}">
        <p14:creationId xmlns:p14="http://schemas.microsoft.com/office/powerpoint/2010/main" val="32444840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 Optical Absorption</a:t>
            </a:r>
            <a:endParaRPr lang="en-US" dirty="0"/>
          </a:p>
        </p:txBody>
      </p:sp>
      <p:sp>
        <p:nvSpPr>
          <p:cNvPr id="3" name="Content Placeholder 2"/>
          <p:cNvSpPr txBox="1">
            <a:spLocks/>
          </p:cNvSpPr>
          <p:nvPr/>
        </p:nvSpPr>
        <p:spPr>
          <a:xfrm>
            <a:off x="48903" y="1252482"/>
            <a:ext cx="9067800" cy="5065064"/>
          </a:xfrm>
          <a:prstGeom prst="rect">
            <a:avLst/>
          </a:prstGeom>
        </p:spPr>
        <p:txBody>
          <a:bodyPr>
            <a:normAutofit/>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r>
              <a:rPr lang="en-US" dirty="0" smtClean="0"/>
              <a:t>Film thickness is still needed to calculate absorption coefficient.</a:t>
            </a:r>
          </a:p>
          <a:p>
            <a:pPr lvl="1"/>
            <a:r>
              <a:rPr lang="en-US" dirty="0" smtClean="0"/>
              <a:t>Film thickness was estimated by using theoretical values of distance from midpoint of a </a:t>
            </a:r>
            <a:r>
              <a:rPr lang="en-US" dirty="0" err="1" smtClean="0"/>
              <a:t>chalcogen</a:t>
            </a:r>
            <a:r>
              <a:rPr lang="en-US" dirty="0" smtClean="0"/>
              <a:t> atom to midpoint of another </a:t>
            </a:r>
            <a:r>
              <a:rPr lang="en-US" dirty="0" err="1" smtClean="0"/>
              <a:t>chalcogen</a:t>
            </a:r>
            <a:r>
              <a:rPr lang="en-US" dirty="0" smtClean="0"/>
              <a:t> atom directly below it on the c-axis. The excluded pieces of the </a:t>
            </a:r>
            <a:r>
              <a:rPr lang="en-US" dirty="0" err="1" smtClean="0"/>
              <a:t>chalcogen</a:t>
            </a:r>
            <a:r>
              <a:rPr lang="en-US" dirty="0" smtClean="0"/>
              <a:t> atoms are then added on to the thickness. </a:t>
            </a:r>
          </a:p>
          <a:p>
            <a:pPr lvl="1"/>
            <a:endParaRPr lang="en-US" dirty="0" smtClean="0"/>
          </a:p>
          <a:p>
            <a:pPr marL="228600" lvl="1" indent="0">
              <a:buFont typeface="Wingdings 2"/>
              <a:buNone/>
            </a:pPr>
            <a:endParaRPr lang="en-US" dirty="0" smtClean="0"/>
          </a:p>
          <a:p>
            <a:pPr lvl="1"/>
            <a:endParaRPr lang="en-US" dirty="0" smtClean="0"/>
          </a:p>
          <a:p>
            <a:pPr marL="228600" lvl="1" indent="0">
              <a:buFont typeface="Wingdings 2"/>
              <a:buNone/>
            </a:pPr>
            <a:endParaRPr lang="en-US" dirty="0" smtClean="0"/>
          </a:p>
        </p:txBody>
      </p:sp>
      <p:sp>
        <p:nvSpPr>
          <p:cNvPr id="4" name="Rectangle 3"/>
          <p:cNvSpPr/>
          <p:nvPr/>
        </p:nvSpPr>
        <p:spPr>
          <a:xfrm>
            <a:off x="-27297" y="6211669"/>
            <a:ext cx="9144000" cy="646331"/>
          </a:xfrm>
          <a:prstGeom prst="rect">
            <a:avLst/>
          </a:prstGeom>
        </p:spPr>
        <p:txBody>
          <a:bodyPr wrap="square">
            <a:spAutoFit/>
          </a:bodyPr>
          <a:lstStyle/>
          <a:p>
            <a:r>
              <a:rPr lang="en-US" sz="1200" dirty="0" smtClean="0"/>
              <a:t>Ref 19.  First principles study of structural, vibrational and electronic properties of graphene-like MX2 (M=Mo, </a:t>
            </a:r>
            <a:r>
              <a:rPr lang="en-US" sz="1200" dirty="0" err="1" smtClean="0"/>
              <a:t>Nb</a:t>
            </a:r>
            <a:r>
              <a:rPr lang="en-US" sz="1200" dirty="0" smtClean="0"/>
              <a:t>, W Ta; X= S, Se, </a:t>
            </a:r>
            <a:r>
              <a:rPr lang="en-US" sz="1200" dirty="0" err="1" smtClean="0"/>
              <a:t>Te</a:t>
            </a:r>
            <a:r>
              <a:rPr lang="en-US" sz="1200" dirty="0" smtClean="0"/>
              <a:t>) monolayers- Yi Ding et al., 2011</a:t>
            </a:r>
          </a:p>
          <a:p>
            <a:r>
              <a:rPr lang="en-US" sz="1200" dirty="0" smtClean="0"/>
              <a:t>Ref 20. Electronegativity </a:t>
            </a:r>
            <a:r>
              <a:rPr lang="en-US" sz="1200" dirty="0"/>
              <a:t>and Bond </a:t>
            </a:r>
            <a:r>
              <a:rPr lang="en-US" sz="1200" dirty="0" smtClean="0"/>
              <a:t>Energy</a:t>
            </a:r>
            <a:r>
              <a:rPr lang="en-US" sz="1200" dirty="0"/>
              <a:t> </a:t>
            </a:r>
            <a:r>
              <a:rPr lang="en-US" sz="1200" dirty="0" smtClean="0"/>
              <a:t>- </a:t>
            </a:r>
            <a:r>
              <a:rPr lang="en-US" sz="1200" dirty="0"/>
              <a:t>R. </a:t>
            </a:r>
            <a:r>
              <a:rPr lang="en-US" sz="1200" dirty="0" smtClean="0"/>
              <a:t>T</a:t>
            </a:r>
            <a:r>
              <a:rPr lang="en-US" sz="1200" dirty="0"/>
              <a:t> </a:t>
            </a:r>
            <a:r>
              <a:rPr lang="en-US" sz="1200" dirty="0" smtClean="0"/>
              <a:t>Sanderson et al., 1983</a:t>
            </a:r>
            <a:endParaRPr lang="en-US" sz="1200" dirty="0"/>
          </a:p>
        </p:txBody>
      </p:sp>
      <p:grpSp>
        <p:nvGrpSpPr>
          <p:cNvPr id="6" name="Group 5"/>
          <p:cNvGrpSpPr/>
          <p:nvPr/>
        </p:nvGrpSpPr>
        <p:grpSpPr>
          <a:xfrm>
            <a:off x="5267860" y="4036550"/>
            <a:ext cx="3398250" cy="2084635"/>
            <a:chOff x="2520909" y="3774370"/>
            <a:chExt cx="3398250" cy="2084635"/>
          </a:xfrm>
        </p:grpSpPr>
        <p:sp>
          <p:nvSpPr>
            <p:cNvPr id="7" name="Oval 6"/>
            <p:cNvSpPr/>
            <p:nvPr/>
          </p:nvSpPr>
          <p:spPr>
            <a:xfrm>
              <a:off x="3296611" y="4078514"/>
              <a:ext cx="377371" cy="377371"/>
            </a:xfrm>
            <a:prstGeom prst="ellipse">
              <a:avLst/>
            </a:prstGeom>
            <a:solidFill>
              <a:srgbClr val="FFC000"/>
            </a:solidFill>
            <a:ln w="12700" cap="flat" cmpd="sng" algn="ctr">
              <a:solidFill>
                <a:srgbClr val="FFC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orbel" panose="020B0503020204020204"/>
                <a:ea typeface="+mn-ea"/>
                <a:cs typeface="+mn-cs"/>
              </a:endParaRPr>
            </a:p>
          </p:txBody>
        </p:sp>
        <p:sp>
          <p:nvSpPr>
            <p:cNvPr id="8" name="Oval 7"/>
            <p:cNvSpPr/>
            <p:nvPr/>
          </p:nvSpPr>
          <p:spPr>
            <a:xfrm>
              <a:off x="3673982" y="4659126"/>
              <a:ext cx="522515" cy="522515"/>
            </a:xfrm>
            <a:prstGeom prst="ellipse">
              <a:avLst/>
            </a:prstGeom>
            <a:solidFill>
              <a:srgbClr val="FFFFFF"/>
            </a:solidFill>
            <a:ln w="12700" cap="flat" cmpd="sng" algn="ctr">
              <a:solidFill>
                <a:srgbClr val="FFC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orbel" panose="020B0503020204020204"/>
                <a:ea typeface="+mn-ea"/>
                <a:cs typeface="+mn-cs"/>
              </a:endParaRPr>
            </a:p>
          </p:txBody>
        </p:sp>
        <p:sp>
          <p:nvSpPr>
            <p:cNvPr id="9" name="Oval 8"/>
            <p:cNvSpPr/>
            <p:nvPr/>
          </p:nvSpPr>
          <p:spPr>
            <a:xfrm>
              <a:off x="3296611" y="5384882"/>
              <a:ext cx="377371" cy="377371"/>
            </a:xfrm>
            <a:prstGeom prst="ellipse">
              <a:avLst/>
            </a:prstGeom>
            <a:solidFill>
              <a:srgbClr val="FFC000"/>
            </a:solidFill>
            <a:ln w="12700" cap="flat" cmpd="sng" algn="ctr">
              <a:solidFill>
                <a:srgbClr val="FFC00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Corbel" panose="020B0503020204020204"/>
                <a:ea typeface="+mn-ea"/>
                <a:cs typeface="+mn-cs"/>
              </a:endParaRPr>
            </a:p>
          </p:txBody>
        </p:sp>
        <p:cxnSp>
          <p:nvCxnSpPr>
            <p:cNvPr id="10" name="Straight Connector 9"/>
            <p:cNvCxnSpPr>
              <a:stCxn id="7" idx="5"/>
              <a:endCxn id="8" idx="1"/>
            </p:cNvCxnSpPr>
            <p:nvPr/>
          </p:nvCxnSpPr>
          <p:spPr>
            <a:xfrm>
              <a:off x="3618717" y="4400620"/>
              <a:ext cx="131786" cy="335027"/>
            </a:xfrm>
            <a:prstGeom prst="line">
              <a:avLst/>
            </a:prstGeom>
            <a:noFill/>
            <a:ln w="9525" cap="flat" cmpd="sng" algn="ctr">
              <a:solidFill>
                <a:srgbClr val="FFC000"/>
              </a:solidFill>
              <a:prstDash val="solid"/>
            </a:ln>
            <a:effectLst/>
          </p:spPr>
        </p:cxnSp>
        <p:cxnSp>
          <p:nvCxnSpPr>
            <p:cNvPr id="11" name="Straight Connector 10"/>
            <p:cNvCxnSpPr/>
            <p:nvPr/>
          </p:nvCxnSpPr>
          <p:spPr>
            <a:xfrm flipV="1">
              <a:off x="3618717" y="5093480"/>
              <a:ext cx="131786" cy="335027"/>
            </a:xfrm>
            <a:prstGeom prst="line">
              <a:avLst/>
            </a:prstGeom>
            <a:noFill/>
            <a:ln w="9525" cap="flat" cmpd="sng" algn="ctr">
              <a:solidFill>
                <a:srgbClr val="FFC000"/>
              </a:solidFill>
              <a:prstDash val="solid"/>
            </a:ln>
            <a:effectLst/>
          </p:spPr>
        </p:cxnSp>
        <p:grpSp>
          <p:nvGrpSpPr>
            <p:cNvPr id="12" name="Group 11"/>
            <p:cNvGrpSpPr/>
            <p:nvPr/>
          </p:nvGrpSpPr>
          <p:grpSpPr>
            <a:xfrm>
              <a:off x="3064379" y="4267198"/>
              <a:ext cx="174171" cy="1306369"/>
              <a:chOff x="1799768" y="4296227"/>
              <a:chExt cx="174171" cy="1306369"/>
            </a:xfrm>
          </p:grpSpPr>
          <p:cxnSp>
            <p:nvCxnSpPr>
              <p:cNvPr id="26" name="Straight Connector 25"/>
              <p:cNvCxnSpPr/>
              <p:nvPr/>
            </p:nvCxnSpPr>
            <p:spPr>
              <a:xfrm>
                <a:off x="1886853" y="4296228"/>
                <a:ext cx="0" cy="1306368"/>
              </a:xfrm>
              <a:prstGeom prst="line">
                <a:avLst/>
              </a:prstGeom>
              <a:noFill/>
              <a:ln w="9525" cap="flat" cmpd="sng" algn="ctr">
                <a:solidFill>
                  <a:srgbClr val="FFFFFF"/>
                </a:solidFill>
                <a:prstDash val="solid"/>
              </a:ln>
              <a:effectLst/>
            </p:spPr>
          </p:cxnSp>
          <p:cxnSp>
            <p:nvCxnSpPr>
              <p:cNvPr id="27" name="Straight Connector 26"/>
              <p:cNvCxnSpPr/>
              <p:nvPr/>
            </p:nvCxnSpPr>
            <p:spPr>
              <a:xfrm>
                <a:off x="1799768" y="4296227"/>
                <a:ext cx="174171" cy="0"/>
              </a:xfrm>
              <a:prstGeom prst="line">
                <a:avLst/>
              </a:prstGeom>
              <a:noFill/>
              <a:ln w="9525" cap="flat" cmpd="sng" algn="ctr">
                <a:solidFill>
                  <a:srgbClr val="FFFFFF"/>
                </a:solidFill>
                <a:prstDash val="solid"/>
              </a:ln>
              <a:effectLst/>
            </p:spPr>
          </p:cxnSp>
          <p:cxnSp>
            <p:nvCxnSpPr>
              <p:cNvPr id="28" name="Straight Connector 27"/>
              <p:cNvCxnSpPr/>
              <p:nvPr/>
            </p:nvCxnSpPr>
            <p:spPr>
              <a:xfrm>
                <a:off x="1799768" y="5602596"/>
                <a:ext cx="174171" cy="0"/>
              </a:xfrm>
              <a:prstGeom prst="line">
                <a:avLst/>
              </a:prstGeom>
              <a:noFill/>
              <a:ln w="9525" cap="flat" cmpd="sng" algn="ctr">
                <a:solidFill>
                  <a:srgbClr val="FFFFFF"/>
                </a:solidFill>
                <a:prstDash val="solid"/>
              </a:ln>
              <a:effectLst/>
            </p:spPr>
          </p:cxnSp>
        </p:grpSp>
        <p:sp>
          <p:nvSpPr>
            <p:cNvPr id="13" name="TextBox 12"/>
            <p:cNvSpPr txBox="1"/>
            <p:nvPr/>
          </p:nvSpPr>
          <p:spPr>
            <a:xfrm>
              <a:off x="2799824" y="4659126"/>
              <a:ext cx="30809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Corbel" panose="020B0503020204020204"/>
                </a:rPr>
                <a:t>h</a:t>
              </a:r>
            </a:p>
          </p:txBody>
        </p:sp>
        <p:grpSp>
          <p:nvGrpSpPr>
            <p:cNvPr id="14" name="Group 13"/>
            <p:cNvGrpSpPr/>
            <p:nvPr/>
          </p:nvGrpSpPr>
          <p:grpSpPr>
            <a:xfrm>
              <a:off x="2861168" y="4063958"/>
              <a:ext cx="101604" cy="203240"/>
              <a:chOff x="1799768" y="4296227"/>
              <a:chExt cx="174171" cy="1306369"/>
            </a:xfrm>
          </p:grpSpPr>
          <p:cxnSp>
            <p:nvCxnSpPr>
              <p:cNvPr id="23" name="Straight Connector 22"/>
              <p:cNvCxnSpPr/>
              <p:nvPr/>
            </p:nvCxnSpPr>
            <p:spPr>
              <a:xfrm>
                <a:off x="1886853" y="4296228"/>
                <a:ext cx="0" cy="1306368"/>
              </a:xfrm>
              <a:prstGeom prst="line">
                <a:avLst/>
              </a:prstGeom>
              <a:noFill/>
              <a:ln w="9525" cap="flat" cmpd="sng" algn="ctr">
                <a:solidFill>
                  <a:srgbClr val="FFFFFF"/>
                </a:solidFill>
                <a:prstDash val="solid"/>
              </a:ln>
              <a:effectLst/>
            </p:spPr>
          </p:cxnSp>
          <p:cxnSp>
            <p:nvCxnSpPr>
              <p:cNvPr id="24" name="Straight Connector 23"/>
              <p:cNvCxnSpPr/>
              <p:nvPr/>
            </p:nvCxnSpPr>
            <p:spPr>
              <a:xfrm>
                <a:off x="1799768" y="4296227"/>
                <a:ext cx="174171" cy="0"/>
              </a:xfrm>
              <a:prstGeom prst="line">
                <a:avLst/>
              </a:prstGeom>
              <a:noFill/>
              <a:ln w="9525" cap="flat" cmpd="sng" algn="ctr">
                <a:solidFill>
                  <a:srgbClr val="FFFFFF"/>
                </a:solidFill>
                <a:prstDash val="solid"/>
              </a:ln>
              <a:effectLst/>
            </p:spPr>
          </p:cxnSp>
          <p:cxnSp>
            <p:nvCxnSpPr>
              <p:cNvPr id="25" name="Straight Connector 24"/>
              <p:cNvCxnSpPr/>
              <p:nvPr/>
            </p:nvCxnSpPr>
            <p:spPr>
              <a:xfrm>
                <a:off x="1799768" y="5602596"/>
                <a:ext cx="174171" cy="0"/>
              </a:xfrm>
              <a:prstGeom prst="line">
                <a:avLst/>
              </a:prstGeom>
              <a:noFill/>
              <a:ln w="9525" cap="flat" cmpd="sng" algn="ctr">
                <a:solidFill>
                  <a:srgbClr val="FFFFFF"/>
                </a:solidFill>
                <a:prstDash val="solid"/>
              </a:ln>
              <a:effectLst/>
            </p:spPr>
          </p:cxnSp>
        </p:grpSp>
        <p:sp>
          <p:nvSpPr>
            <p:cNvPr id="15" name="TextBox 14"/>
            <p:cNvSpPr txBox="1"/>
            <p:nvPr/>
          </p:nvSpPr>
          <p:spPr>
            <a:xfrm>
              <a:off x="2520909" y="3980912"/>
              <a:ext cx="3289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Corbel" panose="020B0503020204020204"/>
                </a:rPr>
                <a:t>r</a:t>
              </a:r>
              <a:r>
                <a:rPr kumimoji="0" lang="en-US" sz="1800" b="0" i="0" u="none" strike="noStrike" kern="0" cap="none" spc="0" normalizeH="0" baseline="-25000" noProof="0" dirty="0" smtClean="0">
                  <a:ln>
                    <a:noFill/>
                  </a:ln>
                  <a:solidFill>
                    <a:srgbClr val="FFFFFF"/>
                  </a:solidFill>
                  <a:effectLst/>
                  <a:uLnTx/>
                  <a:uFillTx/>
                  <a:latin typeface="Corbel" panose="020B0503020204020204"/>
                </a:rPr>
                <a:t>c</a:t>
              </a:r>
            </a:p>
          </p:txBody>
        </p:sp>
        <p:grpSp>
          <p:nvGrpSpPr>
            <p:cNvPr id="16" name="Group 15"/>
            <p:cNvGrpSpPr/>
            <p:nvPr/>
          </p:nvGrpSpPr>
          <p:grpSpPr>
            <a:xfrm>
              <a:off x="2895955" y="5572719"/>
              <a:ext cx="101604" cy="203240"/>
              <a:chOff x="1799768" y="4296227"/>
              <a:chExt cx="174171" cy="1306369"/>
            </a:xfrm>
          </p:grpSpPr>
          <p:cxnSp>
            <p:nvCxnSpPr>
              <p:cNvPr id="20" name="Straight Connector 19"/>
              <p:cNvCxnSpPr/>
              <p:nvPr/>
            </p:nvCxnSpPr>
            <p:spPr>
              <a:xfrm>
                <a:off x="1886853" y="4296228"/>
                <a:ext cx="0" cy="1306368"/>
              </a:xfrm>
              <a:prstGeom prst="line">
                <a:avLst/>
              </a:prstGeom>
              <a:noFill/>
              <a:ln w="9525" cap="flat" cmpd="sng" algn="ctr">
                <a:solidFill>
                  <a:srgbClr val="FFFFFF"/>
                </a:solidFill>
                <a:prstDash val="solid"/>
              </a:ln>
              <a:effectLst/>
            </p:spPr>
          </p:cxnSp>
          <p:cxnSp>
            <p:nvCxnSpPr>
              <p:cNvPr id="21" name="Straight Connector 20"/>
              <p:cNvCxnSpPr/>
              <p:nvPr/>
            </p:nvCxnSpPr>
            <p:spPr>
              <a:xfrm>
                <a:off x="1799768" y="4296227"/>
                <a:ext cx="174171" cy="0"/>
              </a:xfrm>
              <a:prstGeom prst="line">
                <a:avLst/>
              </a:prstGeom>
              <a:noFill/>
              <a:ln w="9525" cap="flat" cmpd="sng" algn="ctr">
                <a:solidFill>
                  <a:srgbClr val="FFFFFF"/>
                </a:solidFill>
                <a:prstDash val="solid"/>
              </a:ln>
              <a:effectLst/>
            </p:spPr>
          </p:cxnSp>
          <p:cxnSp>
            <p:nvCxnSpPr>
              <p:cNvPr id="22" name="Straight Connector 21"/>
              <p:cNvCxnSpPr/>
              <p:nvPr/>
            </p:nvCxnSpPr>
            <p:spPr>
              <a:xfrm>
                <a:off x="1799768" y="5602596"/>
                <a:ext cx="174171" cy="0"/>
              </a:xfrm>
              <a:prstGeom prst="line">
                <a:avLst/>
              </a:prstGeom>
              <a:noFill/>
              <a:ln w="9525" cap="flat" cmpd="sng" algn="ctr">
                <a:solidFill>
                  <a:srgbClr val="FFFFFF"/>
                </a:solidFill>
                <a:prstDash val="solid"/>
              </a:ln>
              <a:effectLst/>
            </p:spPr>
          </p:cxnSp>
        </p:grpSp>
        <p:sp>
          <p:nvSpPr>
            <p:cNvPr id="17" name="TextBox 16"/>
            <p:cNvSpPr txBox="1"/>
            <p:nvPr/>
          </p:nvSpPr>
          <p:spPr>
            <a:xfrm>
              <a:off x="2555696" y="5489673"/>
              <a:ext cx="32893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Corbel" panose="020B0503020204020204"/>
                </a:rPr>
                <a:t>r</a:t>
              </a:r>
              <a:r>
                <a:rPr kumimoji="0" lang="en-US" sz="1800" b="0" i="0" u="none" strike="noStrike" kern="0" cap="none" spc="0" normalizeH="0" baseline="-25000" noProof="0" dirty="0" smtClean="0">
                  <a:ln>
                    <a:noFill/>
                  </a:ln>
                  <a:solidFill>
                    <a:srgbClr val="FFFFFF"/>
                  </a:solidFill>
                  <a:effectLst/>
                  <a:uLnTx/>
                  <a:uFillTx/>
                  <a:latin typeface="Corbel" panose="020B0503020204020204"/>
                </a:rPr>
                <a:t>c</a:t>
              </a:r>
            </a:p>
          </p:txBody>
        </p:sp>
        <p:sp>
          <p:nvSpPr>
            <p:cNvPr id="18" name="TextBox 17"/>
            <p:cNvSpPr txBox="1"/>
            <p:nvPr/>
          </p:nvSpPr>
          <p:spPr>
            <a:xfrm>
              <a:off x="3428175" y="3774370"/>
              <a:ext cx="115929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C000"/>
                  </a:solidFill>
                  <a:effectLst/>
                  <a:uLnTx/>
                  <a:uFillTx/>
                  <a:latin typeface="Corbel" panose="020B0503020204020204"/>
                </a:rPr>
                <a:t>chalcogen</a:t>
              </a:r>
            </a:p>
          </p:txBody>
        </p:sp>
        <p:sp>
          <p:nvSpPr>
            <p:cNvPr id="19" name="TextBox 18"/>
            <p:cNvSpPr txBox="1"/>
            <p:nvPr/>
          </p:nvSpPr>
          <p:spPr>
            <a:xfrm>
              <a:off x="4218052" y="4709536"/>
              <a:ext cx="1701107"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Corbel" panose="020B0503020204020204"/>
                </a:rPr>
                <a:t>transition metal</a:t>
              </a:r>
            </a:p>
          </p:txBody>
        </p:sp>
      </p:grpSp>
      <mc:AlternateContent xmlns:mc="http://schemas.openxmlformats.org/markup-compatibility/2006" xmlns:a14="http://schemas.microsoft.com/office/drawing/2010/main">
        <mc:Choice Requires="a14">
          <p:sp>
            <p:nvSpPr>
              <p:cNvPr id="29" name="TextBox 28"/>
              <p:cNvSpPr txBox="1"/>
              <p:nvPr/>
            </p:nvSpPr>
            <p:spPr>
              <a:xfrm>
                <a:off x="333527" y="4348050"/>
                <a:ext cx="4876800" cy="1785104"/>
              </a:xfrm>
              <a:prstGeom prst="rect">
                <a:avLst/>
              </a:prstGeom>
              <a:noFill/>
            </p:spPr>
            <p:txBody>
              <a:bodyPr wrap="square" rtlCol="0">
                <a:spAutoFit/>
              </a:bodyPr>
              <a:lstStyle/>
              <a:p>
                <a:r>
                  <a:rPr lang="en-US" dirty="0" smtClean="0">
                    <a:solidFill>
                      <a:srgbClr val="FFFFFF"/>
                    </a:solidFill>
                  </a:rPr>
                  <a:t>h = distance from midpoints of two chalcogen atoms </a:t>
                </a:r>
              </a:p>
              <a:p>
                <a:r>
                  <a:rPr lang="en-US" dirty="0" smtClean="0">
                    <a:solidFill>
                      <a:srgbClr val="FFFFFF"/>
                    </a:solidFill>
                  </a:rPr>
                  <a:t>along vertical axis</a:t>
                </a:r>
              </a:p>
              <a:p>
                <a:r>
                  <a:rPr lang="en-US" dirty="0" smtClean="0">
                    <a:solidFill>
                      <a:srgbClr val="FFFFFF"/>
                    </a:solidFill>
                  </a:rPr>
                  <a:t>r</a:t>
                </a:r>
                <a:r>
                  <a:rPr lang="en-US" baseline="-25000" dirty="0" smtClean="0">
                    <a:solidFill>
                      <a:srgbClr val="FFFFFF"/>
                    </a:solidFill>
                  </a:rPr>
                  <a:t>c</a:t>
                </a:r>
                <a:r>
                  <a:rPr lang="en-US" dirty="0" smtClean="0">
                    <a:solidFill>
                      <a:srgbClr val="FFFFFF"/>
                    </a:solidFill>
                  </a:rPr>
                  <a:t> = covalent radius of chalcogen atom</a:t>
                </a:r>
              </a:p>
              <a:p>
                <a:endParaRPr lang="en-US" dirty="0" smtClean="0">
                  <a:solidFill>
                    <a:srgbClr val="FFFFFF"/>
                  </a:solidFill>
                </a:endParaRPr>
              </a:p>
              <a:p>
                <a:pPr/>
                <a14:m>
                  <m:oMathPara xmlns:m="http://schemas.openxmlformats.org/officeDocument/2006/math">
                    <m:oMathParaPr>
                      <m:jc m:val="centerGroup"/>
                    </m:oMathParaPr>
                    <m:oMath xmlns:m="http://schemas.openxmlformats.org/officeDocument/2006/math">
                      <m:r>
                        <a:rPr lang="en-US" sz="2000" i="1" smtClean="0">
                          <a:solidFill>
                            <a:srgbClr val="FFFFFF"/>
                          </a:solidFill>
                          <a:latin typeface="Cambria Math" panose="02040503050406030204" pitchFamily="18" charset="0"/>
                        </a:rPr>
                        <m:t>𝑑</m:t>
                      </m:r>
                      <m:r>
                        <a:rPr lang="en-US" sz="2000" i="1" smtClean="0">
                          <a:solidFill>
                            <a:srgbClr val="FFFFFF"/>
                          </a:solidFill>
                          <a:latin typeface="Cambria Math" panose="02040503050406030204" pitchFamily="18" charset="0"/>
                        </a:rPr>
                        <m:t>=</m:t>
                      </m:r>
                      <m:r>
                        <a:rPr lang="en-US" sz="2000" i="1" smtClean="0">
                          <a:solidFill>
                            <a:srgbClr val="FFFFFF"/>
                          </a:solidFill>
                          <a:latin typeface="Cambria Math" panose="02040503050406030204" pitchFamily="18" charset="0"/>
                        </a:rPr>
                        <m:t>h</m:t>
                      </m:r>
                      <m:r>
                        <a:rPr lang="en-US" sz="2000" i="1" smtClean="0">
                          <a:solidFill>
                            <a:srgbClr val="FFFFFF"/>
                          </a:solidFill>
                          <a:latin typeface="Cambria Math" panose="02040503050406030204" pitchFamily="18" charset="0"/>
                        </a:rPr>
                        <m:t>+2</m:t>
                      </m:r>
                      <m:sSub>
                        <m:sSubPr>
                          <m:ctrlPr>
                            <a:rPr lang="en-US" sz="2000" i="1" smtClean="0">
                              <a:solidFill>
                                <a:srgbClr val="FFFFFF"/>
                              </a:solidFill>
                              <a:latin typeface="Cambria Math"/>
                            </a:rPr>
                          </m:ctrlPr>
                        </m:sSubPr>
                        <m:e>
                          <m:r>
                            <a:rPr lang="en-US" sz="2000" i="1" smtClean="0">
                              <a:solidFill>
                                <a:srgbClr val="FFFFFF"/>
                              </a:solidFill>
                              <a:latin typeface="Cambria Math" panose="02040503050406030204" pitchFamily="18" charset="0"/>
                            </a:rPr>
                            <m:t>𝑟</m:t>
                          </m:r>
                        </m:e>
                        <m:sub>
                          <m:r>
                            <a:rPr lang="en-US" sz="2000" i="1" smtClean="0">
                              <a:solidFill>
                                <a:srgbClr val="FFFFFF"/>
                              </a:solidFill>
                              <a:latin typeface="Cambria Math" panose="02040503050406030204" pitchFamily="18" charset="0"/>
                            </a:rPr>
                            <m:t>𝑐</m:t>
                          </m:r>
                        </m:sub>
                      </m:sSub>
                    </m:oMath>
                  </m:oMathPara>
                </a14:m>
                <a:endParaRPr lang="en-US" sz="2000" dirty="0">
                  <a:solidFill>
                    <a:srgbClr val="FFFFFF"/>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333527" y="4348050"/>
                <a:ext cx="4876800" cy="1785104"/>
              </a:xfrm>
              <a:prstGeom prst="rect">
                <a:avLst/>
              </a:prstGeom>
              <a:blipFill rotWithShape="1">
                <a:blip r:embed="rId2"/>
                <a:stretch>
                  <a:fillRect l="-1125" t="-1365" r="-1250"/>
                </a:stretch>
              </a:blipFill>
            </p:spPr>
            <p:txBody>
              <a:bodyPr/>
              <a:lstStyle/>
              <a:p>
                <a:r>
                  <a:rPr lang="en-US">
                    <a:noFill/>
                  </a:rPr>
                  <a:t> </a:t>
                </a:r>
              </a:p>
            </p:txBody>
          </p:sp>
        </mc:Fallback>
      </mc:AlternateContent>
    </p:spTree>
    <p:extLst>
      <p:ext uri="{BB962C8B-B14F-4D97-AF65-F5344CB8AC3E}">
        <p14:creationId xmlns:p14="http://schemas.microsoft.com/office/powerpoint/2010/main" val="38259820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 Optical Absorption</a:t>
            </a:r>
            <a:endParaRPr lang="en-US" dirty="0"/>
          </a:p>
        </p:txBody>
      </p:sp>
      <p:sp>
        <p:nvSpPr>
          <p:cNvPr id="3" name="TextBox 2"/>
          <p:cNvSpPr txBox="1"/>
          <p:nvPr/>
        </p:nvSpPr>
        <p:spPr>
          <a:xfrm>
            <a:off x="0" y="1600200"/>
            <a:ext cx="3657600" cy="646331"/>
          </a:xfrm>
          <a:prstGeom prst="rect">
            <a:avLst/>
          </a:prstGeom>
          <a:noFill/>
        </p:spPr>
        <p:txBody>
          <a:bodyPr wrap="square" rtlCol="0">
            <a:spAutoFit/>
          </a:bodyPr>
          <a:lstStyle/>
          <a:p>
            <a:r>
              <a:rPr lang="en-US" dirty="0" smtClean="0">
                <a:solidFill>
                  <a:srgbClr val="FFFFFF"/>
                </a:solidFill>
              </a:rPr>
              <a:t>Table 2:</a:t>
            </a:r>
          </a:p>
          <a:p>
            <a:r>
              <a:rPr lang="en-US" dirty="0" smtClean="0">
                <a:solidFill>
                  <a:srgbClr val="FFFFFF"/>
                </a:solidFill>
              </a:rPr>
              <a:t>Values used for film thickness</a:t>
            </a:r>
            <a:r>
              <a:rPr lang="en-US" dirty="0">
                <a:solidFill>
                  <a:srgbClr val="FFFFFF"/>
                </a:solidFill>
              </a:rPr>
              <a:t> </a:t>
            </a:r>
            <a:r>
              <a:rPr lang="en-US" dirty="0" smtClean="0">
                <a:solidFill>
                  <a:srgbClr val="FFFFFF"/>
                </a:solidFill>
              </a:rPr>
              <a:t>d </a:t>
            </a:r>
            <a:endParaRPr lang="en-US" dirty="0" smtClean="0">
              <a:solidFill>
                <a:schemeClr val="bg1"/>
              </a:solidFill>
            </a:endParaRPr>
          </a:p>
        </p:txBody>
      </p:sp>
      <p:graphicFrame>
        <p:nvGraphicFramePr>
          <p:cNvPr id="4" name="Content Placeholder 8"/>
          <p:cNvGraphicFramePr>
            <a:graphicFrameLocks/>
          </p:cNvGraphicFramePr>
          <p:nvPr>
            <p:extLst>
              <p:ext uri="{D42A27DB-BD31-4B8C-83A1-F6EECF244321}">
                <p14:modId xmlns:p14="http://schemas.microsoft.com/office/powerpoint/2010/main" val="1659459744"/>
              </p:ext>
            </p:extLst>
          </p:nvPr>
        </p:nvGraphicFramePr>
        <p:xfrm>
          <a:off x="0" y="2246531"/>
          <a:ext cx="9067800" cy="2123440"/>
        </p:xfrm>
        <a:graphic>
          <a:graphicData uri="http://schemas.openxmlformats.org/drawingml/2006/table">
            <a:tbl>
              <a:tblPr firstRow="1" firstCol="1" bandRow="1">
                <a:tableStyleId>{35758FB7-9AC5-4552-8A53-C91805E547FA}</a:tableStyleId>
              </a:tblPr>
              <a:tblGrid>
                <a:gridCol w="2266950"/>
                <a:gridCol w="2266950"/>
                <a:gridCol w="2266950"/>
                <a:gridCol w="2266950"/>
              </a:tblGrid>
              <a:tr h="370840">
                <a:tc>
                  <a:txBody>
                    <a:bodyPr/>
                    <a:lstStyle/>
                    <a:p>
                      <a:endParaRPr lang="en-US" dirty="0"/>
                    </a:p>
                  </a:txBody>
                  <a:tcPr/>
                </a:tc>
                <a:tc>
                  <a:txBody>
                    <a:bodyPr/>
                    <a:lstStyle/>
                    <a:p>
                      <a:r>
                        <a:rPr lang="en-US" dirty="0" smtClean="0"/>
                        <a:t>h</a:t>
                      </a:r>
                      <a:r>
                        <a:rPr lang="en-US" baseline="0" dirty="0" smtClean="0"/>
                        <a:t> (angstrom) Ref. 19</a:t>
                      </a:r>
                      <a:endParaRPr lang="en-US" dirty="0"/>
                    </a:p>
                  </a:txBody>
                  <a:tcPr/>
                </a:tc>
                <a:tc>
                  <a:txBody>
                    <a:bodyPr/>
                    <a:lstStyle/>
                    <a:p>
                      <a:r>
                        <a:rPr lang="en-US" dirty="0" smtClean="0"/>
                        <a:t>r</a:t>
                      </a:r>
                      <a:r>
                        <a:rPr lang="en-US" baseline="-25000" dirty="0" smtClean="0"/>
                        <a:t>c </a:t>
                      </a:r>
                      <a:r>
                        <a:rPr lang="en-US" baseline="0" dirty="0" smtClean="0"/>
                        <a:t> (angstrom) Ref. 20</a:t>
                      </a:r>
                      <a:endParaRPr lang="en-US" baseline="0" dirty="0"/>
                    </a:p>
                  </a:txBody>
                  <a:tcPr/>
                </a:tc>
                <a:tc>
                  <a:txBody>
                    <a:bodyPr/>
                    <a:lstStyle/>
                    <a:p>
                      <a:r>
                        <a:rPr lang="en-US" dirty="0" smtClean="0"/>
                        <a:t>d  (angstrom)</a:t>
                      </a:r>
                      <a:endParaRPr lang="en-US" dirty="0"/>
                    </a:p>
                  </a:txBody>
                  <a:tcPr/>
                </a:tc>
              </a:tr>
              <a:tr h="370840">
                <a:tc>
                  <a:txBody>
                    <a:bodyPr/>
                    <a:lstStyle/>
                    <a:p>
                      <a:r>
                        <a:rPr lang="en-US" dirty="0" smtClean="0"/>
                        <a:t>WS2</a:t>
                      </a:r>
                      <a:endParaRPr lang="en-US" dirty="0"/>
                    </a:p>
                  </a:txBody>
                  <a:tcPr/>
                </a:tc>
                <a:tc>
                  <a:txBody>
                    <a:bodyPr/>
                    <a:lstStyle/>
                    <a:p>
                      <a:r>
                        <a:rPr lang="en-US" dirty="0" smtClean="0"/>
                        <a:t>3.14 A</a:t>
                      </a:r>
                      <a:endParaRPr lang="en-US" dirty="0"/>
                    </a:p>
                  </a:txBody>
                  <a:tcPr/>
                </a:tc>
                <a:tc>
                  <a:txBody>
                    <a:bodyPr/>
                    <a:lstStyle/>
                    <a:p>
                      <a:r>
                        <a:rPr lang="en-US" dirty="0" smtClean="0"/>
                        <a:t>1.05 A</a:t>
                      </a:r>
                      <a:endParaRPr lang="en-US" dirty="0"/>
                    </a:p>
                  </a:txBody>
                  <a:tcPr/>
                </a:tc>
                <a:tc>
                  <a:txBody>
                    <a:bodyPr/>
                    <a:lstStyle/>
                    <a:p>
                      <a:r>
                        <a:rPr lang="en-US" dirty="0" smtClean="0"/>
                        <a:t>5.24 A</a:t>
                      </a:r>
                      <a:endParaRPr lang="en-US" dirty="0"/>
                    </a:p>
                  </a:txBody>
                  <a:tcPr/>
                </a:tc>
              </a:tr>
              <a:tr h="370840">
                <a:tc>
                  <a:txBody>
                    <a:bodyPr/>
                    <a:lstStyle/>
                    <a:p>
                      <a:r>
                        <a:rPr lang="en-US" dirty="0" smtClean="0"/>
                        <a:t>MoS2</a:t>
                      </a:r>
                      <a:endParaRPr lang="en-US" dirty="0"/>
                    </a:p>
                  </a:txBody>
                  <a:tcPr/>
                </a:tc>
                <a:tc>
                  <a:txBody>
                    <a:bodyPr/>
                    <a:lstStyle/>
                    <a:p>
                      <a:r>
                        <a:rPr lang="en-US" dirty="0" smtClean="0"/>
                        <a:t>3.13 A</a:t>
                      </a:r>
                      <a:endParaRPr lang="en-US" dirty="0"/>
                    </a:p>
                  </a:txBody>
                  <a:tcPr/>
                </a:tc>
                <a:tc>
                  <a:txBody>
                    <a:bodyPr/>
                    <a:lstStyle/>
                    <a:p>
                      <a:r>
                        <a:rPr lang="en-US" dirty="0" smtClean="0"/>
                        <a:t>1.05 A</a:t>
                      </a:r>
                      <a:endParaRPr lang="en-US" dirty="0"/>
                    </a:p>
                  </a:txBody>
                  <a:tcPr/>
                </a:tc>
                <a:tc>
                  <a:txBody>
                    <a:bodyPr/>
                    <a:lstStyle/>
                    <a:p>
                      <a:r>
                        <a:rPr lang="en-US" dirty="0" smtClean="0"/>
                        <a:t>5.23 A</a:t>
                      </a:r>
                      <a:endParaRPr lang="en-US" dirty="0"/>
                    </a:p>
                  </a:txBody>
                  <a:tcPr/>
                </a:tc>
              </a:tr>
              <a:tr h="370840">
                <a:tc>
                  <a:txBody>
                    <a:bodyPr/>
                    <a:lstStyle/>
                    <a:p>
                      <a:r>
                        <a:rPr lang="en-US" dirty="0" smtClean="0"/>
                        <a:t>WSe2</a:t>
                      </a:r>
                      <a:endParaRPr lang="en-US" dirty="0"/>
                    </a:p>
                  </a:txBody>
                  <a:tcPr/>
                </a:tc>
                <a:tc>
                  <a:txBody>
                    <a:bodyPr/>
                    <a:lstStyle/>
                    <a:p>
                      <a:r>
                        <a:rPr lang="en-US" dirty="0" smtClean="0"/>
                        <a:t>3.36 A</a:t>
                      </a:r>
                      <a:endParaRPr lang="en-US" dirty="0"/>
                    </a:p>
                  </a:txBody>
                  <a:tcPr/>
                </a:tc>
                <a:tc>
                  <a:txBody>
                    <a:bodyPr/>
                    <a:lstStyle/>
                    <a:p>
                      <a:r>
                        <a:rPr lang="en-US" dirty="0" smtClean="0"/>
                        <a:t>1.20</a:t>
                      </a:r>
                      <a:r>
                        <a:rPr lang="en-US" baseline="0" dirty="0" smtClean="0"/>
                        <a:t> A</a:t>
                      </a:r>
                      <a:endParaRPr lang="en-US" dirty="0"/>
                    </a:p>
                  </a:txBody>
                  <a:tcPr/>
                </a:tc>
                <a:tc>
                  <a:txBody>
                    <a:bodyPr/>
                    <a:lstStyle/>
                    <a:p>
                      <a:r>
                        <a:rPr lang="en-US" dirty="0" smtClean="0"/>
                        <a:t>5.76 A</a:t>
                      </a:r>
                      <a:endParaRPr lang="en-US" dirty="0"/>
                    </a:p>
                  </a:txBody>
                  <a:tcPr/>
                </a:tc>
              </a:tr>
              <a:tr h="370840">
                <a:tc>
                  <a:txBody>
                    <a:bodyPr/>
                    <a:lstStyle/>
                    <a:p>
                      <a:r>
                        <a:rPr lang="en-US" dirty="0" smtClean="0"/>
                        <a:t>MoSe2</a:t>
                      </a:r>
                      <a:endParaRPr lang="en-US" dirty="0"/>
                    </a:p>
                  </a:txBody>
                  <a:tcPr/>
                </a:tc>
                <a:tc>
                  <a:txBody>
                    <a:bodyPr/>
                    <a:lstStyle/>
                    <a:p>
                      <a:r>
                        <a:rPr lang="en-US" dirty="0" smtClean="0"/>
                        <a:t>3.35 A</a:t>
                      </a:r>
                      <a:endParaRPr lang="en-US" dirty="0"/>
                    </a:p>
                  </a:txBody>
                  <a:tcPr/>
                </a:tc>
                <a:tc>
                  <a:txBody>
                    <a:bodyPr/>
                    <a:lstStyle/>
                    <a:p>
                      <a:r>
                        <a:rPr lang="en-US" dirty="0" smtClean="0"/>
                        <a:t>1.20 A</a:t>
                      </a:r>
                      <a:endParaRPr lang="en-US" dirty="0"/>
                    </a:p>
                  </a:txBody>
                  <a:tcPr/>
                </a:tc>
                <a:tc>
                  <a:txBody>
                    <a:bodyPr/>
                    <a:lstStyle/>
                    <a:p>
                      <a:r>
                        <a:rPr lang="en-US" dirty="0" smtClean="0"/>
                        <a:t>5.75 A</a:t>
                      </a:r>
                      <a:endParaRPr lang="en-US" dirty="0"/>
                    </a:p>
                  </a:txBody>
                  <a:tcPr/>
                </a:tc>
              </a:tr>
            </a:tbl>
          </a:graphicData>
        </a:graphic>
      </p:graphicFrame>
      <mc:AlternateContent xmlns:mc="http://schemas.openxmlformats.org/markup-compatibility/2006" xmlns:a14="http://schemas.microsoft.com/office/drawing/2010/main">
        <mc:Choice Requires="a14">
          <p:sp>
            <p:nvSpPr>
              <p:cNvPr id="5" name="Content Placeholder 2"/>
              <p:cNvSpPr txBox="1">
                <a:spLocks/>
              </p:cNvSpPr>
              <p:nvPr/>
            </p:nvSpPr>
            <p:spPr>
              <a:xfrm>
                <a:off x="1295400" y="4495800"/>
                <a:ext cx="6096000" cy="216409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a:buClr>
                    <a:srgbClr val="FFFFFF"/>
                  </a:buClr>
                </a:pPr>
                <a14:m>
                  <m:oMath xmlns:m="http://schemas.openxmlformats.org/officeDocument/2006/math">
                    <m:r>
                      <m:rPr>
                        <m:nor/>
                      </m:rPr>
                      <a:rPr lang="en-US" sz="3500" dirty="0">
                        <a:solidFill>
                          <a:srgbClr val="FFC000"/>
                        </a:solidFill>
                        <a:latin typeface="Cambria Math" panose="02040503050406030204" pitchFamily="18" charset="0"/>
                        <a:ea typeface="Cambria Math" panose="02040503050406030204" pitchFamily="18" charset="0"/>
                      </a:rPr>
                      <m:t>α</m:t>
                    </m:r>
                    <m:r>
                      <a:rPr lang="en-US" sz="3500" i="1" dirty="0">
                        <a:solidFill>
                          <a:srgbClr val="FFC000"/>
                        </a:solidFill>
                        <a:latin typeface="Cambria Math" panose="02040503050406030204" pitchFamily="18" charset="0"/>
                        <a:ea typeface="Cambria Math" panose="02040503050406030204" pitchFamily="18" charset="0"/>
                      </a:rPr>
                      <m:t> </m:t>
                    </m:r>
                  </m:oMath>
                </a14:m>
                <a:r>
                  <a:rPr lang="en-US" sz="3500" dirty="0">
                    <a:solidFill>
                      <a:srgbClr val="FFC000"/>
                    </a:solidFill>
                  </a:rPr>
                  <a:t>=</a:t>
                </a:r>
                <a14:m>
                  <m:oMath xmlns:m="http://schemas.openxmlformats.org/officeDocument/2006/math">
                    <m:f>
                      <m:fPr>
                        <m:ctrlPr>
                          <a:rPr lang="en-US" sz="3500" i="1">
                            <a:solidFill>
                              <a:srgbClr val="FFC000"/>
                            </a:solidFill>
                            <a:latin typeface="Cambria Math"/>
                          </a:rPr>
                        </m:ctrlPr>
                      </m:fPr>
                      <m:num>
                        <m:r>
                          <a:rPr lang="en-US" sz="3500" i="1">
                            <a:solidFill>
                              <a:srgbClr val="FFC000"/>
                            </a:solidFill>
                            <a:latin typeface="Cambria Math" panose="02040503050406030204" pitchFamily="18" charset="0"/>
                          </a:rPr>
                          <m:t>𝐴𝐵𝑆</m:t>
                        </m:r>
                      </m:num>
                      <m:den>
                        <m:r>
                          <a:rPr lang="en-US" sz="3500" i="1" smtClean="0">
                            <a:solidFill>
                              <a:schemeClr val="tx1"/>
                            </a:solidFill>
                            <a:latin typeface="Cambria Math" panose="02040503050406030204" pitchFamily="18" charset="0"/>
                          </a:rPr>
                          <m:t>𝑑</m:t>
                        </m:r>
                      </m:den>
                    </m:f>
                    <m:func>
                      <m:funcPr>
                        <m:ctrlPr>
                          <a:rPr lang="en-US" sz="3500" i="1">
                            <a:solidFill>
                              <a:srgbClr val="FFC000"/>
                            </a:solidFill>
                            <a:latin typeface="Cambria Math"/>
                          </a:rPr>
                        </m:ctrlPr>
                      </m:funcPr>
                      <m:fName>
                        <m:r>
                          <m:rPr>
                            <m:sty m:val="p"/>
                          </m:rPr>
                          <a:rPr lang="en-US" sz="3500">
                            <a:solidFill>
                              <a:srgbClr val="FFC000"/>
                            </a:solidFill>
                            <a:latin typeface="Cambria Math" panose="02040503050406030204" pitchFamily="18" charset="0"/>
                          </a:rPr>
                          <m:t>ln</m:t>
                        </m:r>
                      </m:fName>
                      <m:e>
                        <m:r>
                          <a:rPr lang="en-US" sz="3500" i="1">
                            <a:solidFill>
                              <a:srgbClr val="FFC000"/>
                            </a:solidFill>
                            <a:latin typeface="Cambria Math" panose="02040503050406030204" pitchFamily="18" charset="0"/>
                          </a:rPr>
                          <m:t>10</m:t>
                        </m:r>
                      </m:e>
                    </m:func>
                  </m:oMath>
                </a14:m>
                <a:endParaRPr lang="en-US" dirty="0" smtClean="0">
                  <a:solidFill>
                    <a:srgbClr val="FFFFFF"/>
                  </a:solidFill>
                </a:endParaRPr>
              </a:p>
              <a:p>
                <a:pPr>
                  <a:buClr>
                    <a:srgbClr val="FFFFFF"/>
                  </a:buClr>
                </a:pPr>
                <a:endParaRPr lang="en-US" dirty="0">
                  <a:solidFill>
                    <a:srgbClr val="FFFFFF"/>
                  </a:solidFill>
                </a:endParaRPr>
              </a:p>
              <a:p>
                <a:pPr lvl="1">
                  <a:buClr>
                    <a:srgbClr val="FFFFFF"/>
                  </a:buClr>
                </a:pPr>
                <a:r>
                  <a:rPr lang="en-US" dirty="0" smtClean="0">
                    <a:solidFill>
                      <a:srgbClr val="FFFFFF"/>
                    </a:solidFill>
                  </a:rPr>
                  <a:t>These d values relate back to absorption coefficient, thus giving us all we need to find it</a:t>
                </a:r>
                <a:endParaRPr lang="en-US" dirty="0">
                  <a:solidFill>
                    <a:srgbClr val="FF0000"/>
                  </a:solidFill>
                </a:endParaRPr>
              </a:p>
              <a:p>
                <a:pPr>
                  <a:buClr>
                    <a:srgbClr val="FFFFFF"/>
                  </a:buClr>
                </a:pPr>
                <a:endParaRPr lang="en-US" sz="3500" i="1" dirty="0">
                  <a:solidFill>
                    <a:srgbClr val="FFFFFF"/>
                  </a:solidFill>
                  <a:latin typeface="Cambria Math" panose="02040503050406030204" pitchFamily="18" charset="0"/>
                </a:endParaRP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1295400" y="4495800"/>
                <a:ext cx="6096000" cy="2164099"/>
              </a:xfrm>
              <a:prstGeom prst="rect">
                <a:avLst/>
              </a:prstGeom>
              <a:blipFill rotWithShape="1">
                <a:blip r:embed="rId2"/>
                <a:stretch>
                  <a:fillRect t="-1408"/>
                </a:stretch>
              </a:blipFill>
            </p:spPr>
            <p:txBody>
              <a:bodyPr/>
              <a:lstStyle/>
              <a:p>
                <a:r>
                  <a:rPr lang="en-US">
                    <a:noFill/>
                  </a:rPr>
                  <a:t> </a:t>
                </a:r>
              </a:p>
            </p:txBody>
          </p:sp>
        </mc:Fallback>
      </mc:AlternateContent>
    </p:spTree>
    <p:extLst>
      <p:ext uri="{BB962C8B-B14F-4D97-AF65-F5344CB8AC3E}">
        <p14:creationId xmlns:p14="http://schemas.microsoft.com/office/powerpoint/2010/main" val="23701861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 Optical Absorption</a:t>
            </a:r>
            <a:endParaRPr lang="en-US" dirty="0"/>
          </a:p>
        </p:txBody>
      </p:sp>
      <mc:AlternateContent xmlns:mc="http://schemas.openxmlformats.org/markup-compatibility/2006" xmlns:a14="http://schemas.microsoft.com/office/drawing/2010/main">
        <mc:Choice Requires="a14">
          <p:sp>
            <p:nvSpPr>
              <p:cNvPr id="3" name="Content Placeholder 2"/>
              <p:cNvSpPr txBox="1">
                <a:spLocks/>
              </p:cNvSpPr>
              <p:nvPr/>
            </p:nvSpPr>
            <p:spPr>
              <a:xfrm>
                <a:off x="0" y="1219200"/>
                <a:ext cx="9144000" cy="4069140"/>
              </a:xfrm>
              <a:prstGeom prst="rect">
                <a:avLst/>
              </a:prstGeom>
            </p:spPr>
            <p:txBody>
              <a:bodyPr>
                <a:normAutofit/>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14:m>
                  <m:oMath xmlns:m="http://schemas.openxmlformats.org/officeDocument/2006/math">
                    <m:r>
                      <m:rPr>
                        <m:nor/>
                      </m:rPr>
                      <a:rPr lang="en-US" sz="3500" dirty="0" smtClean="0">
                        <a:solidFill>
                          <a:srgbClr val="FFFF00"/>
                        </a:solidFill>
                        <a:latin typeface="Cambria Math" panose="02040503050406030204" pitchFamily="18" charset="0"/>
                        <a:ea typeface="Cambria Math" panose="02040503050406030204" pitchFamily="18" charset="0"/>
                      </a:rPr>
                      <m:t>αh</m:t>
                    </m:r>
                    <m:r>
                      <m:rPr>
                        <m:nor/>
                      </m:rPr>
                      <a:rPr lang="el-GR" sz="3500" dirty="0" smtClean="0">
                        <a:solidFill>
                          <a:srgbClr val="FFFF00"/>
                        </a:solidFill>
                      </a:rPr>
                      <m:t>ν</m:t>
                    </m:r>
                  </m:oMath>
                </a14:m>
                <a:r>
                  <a:rPr lang="en-US" sz="3500" dirty="0">
                    <a:solidFill>
                      <a:srgbClr val="FFFF00"/>
                    </a:solidFill>
                  </a:rPr>
                  <a:t>=</a:t>
                </a:r>
                <a14:m>
                  <m:oMath xmlns:m="http://schemas.openxmlformats.org/officeDocument/2006/math">
                    <m:r>
                      <a:rPr lang="en-US" sz="3500" i="1" smtClean="0">
                        <a:solidFill>
                          <a:srgbClr val="FFFF00"/>
                        </a:solidFill>
                        <a:latin typeface="Cambria Math" panose="02040503050406030204" pitchFamily="18" charset="0"/>
                      </a:rPr>
                      <m:t>𝐴</m:t>
                    </m:r>
                    <m:sSup>
                      <m:sSupPr>
                        <m:ctrlPr>
                          <a:rPr lang="en-US" sz="3500" i="1" smtClean="0">
                            <a:solidFill>
                              <a:srgbClr val="FFFF00"/>
                            </a:solidFill>
                            <a:latin typeface="Cambria Math"/>
                          </a:rPr>
                        </m:ctrlPr>
                      </m:sSupPr>
                      <m:e>
                        <m:r>
                          <a:rPr lang="en-US" sz="3500" i="1" smtClean="0">
                            <a:solidFill>
                              <a:srgbClr val="FFFF00"/>
                            </a:solidFill>
                            <a:latin typeface="Cambria Math" panose="02040503050406030204" pitchFamily="18" charset="0"/>
                          </a:rPr>
                          <m:t>(</m:t>
                        </m:r>
                        <m:r>
                          <a:rPr lang="en-US" sz="3500" i="1" smtClean="0">
                            <a:solidFill>
                              <a:srgbClr val="FFFF00"/>
                            </a:solidFill>
                            <a:latin typeface="Cambria Math" panose="02040503050406030204" pitchFamily="18" charset="0"/>
                          </a:rPr>
                          <m:t>h</m:t>
                        </m:r>
                        <m:r>
                          <m:rPr>
                            <m:nor/>
                          </m:rPr>
                          <a:rPr lang="el-GR" sz="3500" dirty="0" smtClean="0">
                            <a:solidFill>
                              <a:srgbClr val="FFFF00"/>
                            </a:solidFill>
                          </a:rPr>
                          <m:t>ν</m:t>
                        </m:r>
                        <m:r>
                          <m:rPr>
                            <m:nor/>
                          </m:rPr>
                          <a:rPr lang="en-US" sz="3500" dirty="0" smtClean="0">
                            <a:solidFill>
                              <a:srgbClr val="FFFF00"/>
                            </a:solidFill>
                          </a:rPr>
                          <m:t>−</m:t>
                        </m:r>
                        <m:r>
                          <m:rPr>
                            <m:nor/>
                          </m:rPr>
                          <a:rPr lang="en-US" sz="3500" smtClean="0">
                            <a:solidFill>
                              <a:srgbClr val="FFFF00"/>
                            </a:solidFill>
                          </a:rPr>
                          <m:t>Eg</m:t>
                        </m:r>
                        <m:r>
                          <m:rPr>
                            <m:nor/>
                          </m:rPr>
                          <a:rPr lang="en-US" sz="3500" dirty="0" smtClean="0">
                            <a:solidFill>
                              <a:srgbClr val="FFFF00"/>
                            </a:solidFill>
                          </a:rPr>
                          <m:t>)</m:t>
                        </m:r>
                      </m:e>
                      <m:sup>
                        <m:r>
                          <a:rPr lang="en-US" sz="3500" b="0" i="1" dirty="0" smtClean="0">
                            <a:solidFill>
                              <a:srgbClr val="FFFF00"/>
                            </a:solidFill>
                            <a:latin typeface="Cambria Math"/>
                          </a:rPr>
                          <m:t>1/2</m:t>
                        </m:r>
                      </m:sup>
                    </m:sSup>
                  </m:oMath>
                </a14:m>
                <a:endParaRPr lang="en-US" sz="3500" baseline="30000" dirty="0" smtClean="0"/>
              </a:p>
              <a:p>
                <a:pPr lvl="1"/>
                <a:r>
                  <a:rPr lang="en-US" sz="2200" dirty="0" smtClean="0"/>
                  <a:t>Ref.13-18</a:t>
                </a:r>
              </a:p>
              <a:p>
                <a:pPr lvl="1"/>
                <a:r>
                  <a:rPr lang="en-US" sz="2200" dirty="0" smtClean="0"/>
                  <a:t> α = absorption coefficient</a:t>
                </a:r>
              </a:p>
              <a:p>
                <a:pPr lvl="1"/>
                <a:r>
                  <a:rPr lang="en-US" sz="2200" dirty="0" smtClean="0"/>
                  <a:t>h</a:t>
                </a:r>
                <a:r>
                  <a:rPr lang="el-GR" sz="2200" dirty="0" smtClean="0"/>
                  <a:t>ν</a:t>
                </a:r>
                <a:r>
                  <a:rPr lang="en-US" sz="2200" dirty="0" smtClean="0"/>
                  <a:t> = incident photon energy</a:t>
                </a:r>
              </a:p>
              <a:p>
                <a:pPr lvl="1"/>
                <a:r>
                  <a:rPr lang="en-US" sz="2200" dirty="0" smtClean="0"/>
                  <a:t>A= constant </a:t>
                </a:r>
              </a:p>
              <a:p>
                <a:pPr lvl="1"/>
                <a:r>
                  <a:rPr lang="en-US" sz="2200" dirty="0" smtClean="0"/>
                  <a:t>E</a:t>
                </a:r>
                <a:r>
                  <a:rPr lang="en-US" sz="2200" baseline="-25000" dirty="0" smtClean="0"/>
                  <a:t>g</a:t>
                </a:r>
                <a:r>
                  <a:rPr lang="en-US" sz="2200" dirty="0" smtClean="0"/>
                  <a:t>= energy gap of semiconductor</a:t>
                </a:r>
              </a:p>
            </p:txBody>
          </p:sp>
        </mc:Choice>
        <mc:Fallback xmlns="">
          <p:sp>
            <p:nvSpPr>
              <p:cNvPr id="3" name="Content Placeholder 2"/>
              <p:cNvSpPr txBox="1">
                <a:spLocks noRot="1" noChangeAspect="1" noMove="1" noResize="1" noEditPoints="1" noAdjustHandles="1" noChangeArrowheads="1" noChangeShapeType="1" noTextEdit="1"/>
              </p:cNvSpPr>
              <p:nvPr/>
            </p:nvSpPr>
            <p:spPr>
              <a:xfrm>
                <a:off x="0" y="1219200"/>
                <a:ext cx="9144000" cy="4069140"/>
              </a:xfrm>
              <a:prstGeom prst="rect">
                <a:avLst/>
              </a:prstGeom>
              <a:blipFill rotWithShape="1">
                <a:blip r:embed="rId2"/>
                <a:stretch>
                  <a:fillRect/>
                </a:stretch>
              </a:blipFill>
            </p:spPr>
            <p:txBody>
              <a:bodyPr/>
              <a:lstStyle/>
              <a:p>
                <a:r>
                  <a:rPr lang="en-US">
                    <a:noFill/>
                  </a:rPr>
                  <a:t> </a:t>
                </a:r>
              </a:p>
            </p:txBody>
          </p:sp>
        </mc:Fallback>
      </mc:AlternateContent>
      <p:sp>
        <p:nvSpPr>
          <p:cNvPr id="4" name="Rectangle 3"/>
          <p:cNvSpPr/>
          <p:nvPr/>
        </p:nvSpPr>
        <p:spPr>
          <a:xfrm>
            <a:off x="0" y="5288340"/>
            <a:ext cx="8548960" cy="1569660"/>
          </a:xfrm>
          <a:prstGeom prst="rect">
            <a:avLst/>
          </a:prstGeom>
        </p:spPr>
        <p:txBody>
          <a:bodyPr wrap="square">
            <a:spAutoFit/>
          </a:bodyPr>
          <a:lstStyle/>
          <a:p>
            <a:r>
              <a:rPr lang="en-US" sz="1200" dirty="0" smtClean="0"/>
              <a:t>Ref 13.  </a:t>
            </a:r>
            <a:r>
              <a:rPr lang="en-US" sz="1200" dirty="0"/>
              <a:t>Band gap determination using absorption spectrum fitting </a:t>
            </a:r>
            <a:r>
              <a:rPr lang="en-US" sz="1200" dirty="0" smtClean="0"/>
              <a:t>procedure- Nader </a:t>
            </a:r>
            <a:r>
              <a:rPr lang="en-US" sz="1200" dirty="0" err="1" smtClean="0"/>
              <a:t>Ghobadi</a:t>
            </a:r>
            <a:r>
              <a:rPr lang="en-US" sz="1200" dirty="0" smtClean="0"/>
              <a:t>, 2013</a:t>
            </a:r>
            <a:endParaRPr lang="en-US" sz="1200" dirty="0"/>
          </a:p>
          <a:p>
            <a:r>
              <a:rPr lang="en-US" sz="1200" dirty="0" smtClean="0"/>
              <a:t>Ref 14. </a:t>
            </a:r>
            <a:r>
              <a:rPr lang="en-US" sz="1200" dirty="0"/>
              <a:t>Optical Band Gap Studies of Tungsten </a:t>
            </a:r>
            <a:r>
              <a:rPr lang="en-US" sz="1200" dirty="0" err="1"/>
              <a:t>Sulphoselenide</a:t>
            </a:r>
            <a:r>
              <a:rPr lang="en-US" sz="1200" dirty="0"/>
              <a:t> Single Crystals Grown by a DVT </a:t>
            </a:r>
            <a:r>
              <a:rPr lang="en-US" sz="1200" dirty="0" smtClean="0"/>
              <a:t>Technique- </a:t>
            </a:r>
            <a:r>
              <a:rPr lang="en-US" sz="1200" dirty="0"/>
              <a:t>D.A. </a:t>
            </a:r>
            <a:r>
              <a:rPr lang="en-US" sz="1200" dirty="0" err="1" smtClean="0"/>
              <a:t>Dholakia</a:t>
            </a:r>
            <a:r>
              <a:rPr lang="en-US" sz="1200" dirty="0" smtClean="0"/>
              <a:t> et al., 2003 </a:t>
            </a:r>
            <a:endParaRPr lang="en-US" sz="1200" dirty="0"/>
          </a:p>
          <a:p>
            <a:r>
              <a:rPr lang="en-US" sz="1200" dirty="0" smtClean="0"/>
              <a:t>Ref 15. </a:t>
            </a:r>
            <a:r>
              <a:rPr lang="en-US" sz="1200" dirty="0"/>
              <a:t>Optical Properties of Thin Semiconductor </a:t>
            </a:r>
            <a:r>
              <a:rPr lang="en-US" sz="1200" dirty="0" smtClean="0"/>
              <a:t>Films-  </a:t>
            </a:r>
            <a:r>
              <a:rPr lang="en-US" sz="1200" dirty="0" err="1"/>
              <a:t>Grolik</a:t>
            </a:r>
            <a:r>
              <a:rPr lang="en-US" sz="1200" dirty="0"/>
              <a:t> </a:t>
            </a:r>
            <a:r>
              <a:rPr lang="en-US" sz="1200" dirty="0" err="1"/>
              <a:t>Benno</a:t>
            </a:r>
            <a:r>
              <a:rPr lang="en-US" sz="1200" dirty="0"/>
              <a:t>, Kopp </a:t>
            </a:r>
            <a:r>
              <a:rPr lang="en-US" sz="1200" dirty="0" smtClean="0"/>
              <a:t>Joachim, 2003</a:t>
            </a:r>
            <a:endParaRPr lang="en-US" sz="1200" dirty="0"/>
          </a:p>
          <a:p>
            <a:r>
              <a:rPr lang="en-US" sz="1200" dirty="0" smtClean="0"/>
              <a:t>Ref 16.CdTiO3 </a:t>
            </a:r>
            <a:r>
              <a:rPr lang="en-US" sz="1200" dirty="0"/>
              <a:t>thin films from an </a:t>
            </a:r>
            <a:r>
              <a:rPr lang="en-US" sz="1200" dirty="0" err="1"/>
              <a:t>octa</a:t>
            </a:r>
            <a:r>
              <a:rPr lang="en-US" sz="1200" dirty="0"/>
              <a:t>-nuclear bimetallic single source precursor by aerosol assisted chemical </a:t>
            </a:r>
            <a:r>
              <a:rPr lang="en-US" sz="1200" dirty="0" smtClean="0"/>
              <a:t>vapor deposition-  </a:t>
            </a:r>
            <a:r>
              <a:rPr lang="en-US" sz="1200" dirty="0" err="1"/>
              <a:t>Shahzad</a:t>
            </a:r>
            <a:r>
              <a:rPr lang="en-US" sz="1200" dirty="0"/>
              <a:t> Abu </a:t>
            </a:r>
            <a:r>
              <a:rPr lang="en-US" sz="1200" dirty="0" err="1" smtClean="0"/>
              <a:t>Bakar</a:t>
            </a:r>
            <a:r>
              <a:rPr lang="en-US" sz="1200" dirty="0"/>
              <a:t> </a:t>
            </a:r>
            <a:r>
              <a:rPr lang="en-US" sz="1200" dirty="0" smtClean="0"/>
              <a:t>et al., 2012 </a:t>
            </a:r>
            <a:endParaRPr lang="en-US" sz="1200" dirty="0"/>
          </a:p>
          <a:p>
            <a:r>
              <a:rPr lang="en-US" sz="1200" dirty="0" smtClean="0"/>
              <a:t>Ref 17.</a:t>
            </a:r>
            <a:r>
              <a:rPr lang="en-US" sz="1200" i="1" dirty="0" smtClean="0"/>
              <a:t> </a:t>
            </a:r>
            <a:r>
              <a:rPr lang="en-US" sz="1200" i="1" dirty="0"/>
              <a:t>Optoelectronics</a:t>
            </a:r>
            <a:r>
              <a:rPr lang="en-US" sz="1200" dirty="0"/>
              <a:t>, by E. </a:t>
            </a:r>
            <a:r>
              <a:rPr lang="en-US" sz="1200" dirty="0" err="1"/>
              <a:t>Rosencher</a:t>
            </a:r>
            <a:r>
              <a:rPr lang="en-US" sz="1200" dirty="0"/>
              <a:t>, 2002, equation (7.25</a:t>
            </a:r>
            <a:r>
              <a:rPr lang="en-US" sz="1200" dirty="0" smtClean="0"/>
              <a:t>)</a:t>
            </a:r>
            <a:endParaRPr lang="en-US" sz="1200" dirty="0"/>
          </a:p>
          <a:p>
            <a:r>
              <a:rPr lang="en-US" sz="1200" dirty="0" smtClean="0"/>
              <a:t>Ref 18.Optical </a:t>
            </a:r>
            <a:r>
              <a:rPr lang="en-US" sz="1200" dirty="0"/>
              <a:t>Processes in </a:t>
            </a:r>
            <a:r>
              <a:rPr lang="en-US" sz="1200" dirty="0" smtClean="0"/>
              <a:t>Semiconductors-  </a:t>
            </a:r>
            <a:r>
              <a:rPr lang="en-US" sz="1200" dirty="0"/>
              <a:t>Jacques I. </a:t>
            </a:r>
            <a:r>
              <a:rPr lang="en-US" sz="1200" dirty="0" err="1"/>
              <a:t>Pankove</a:t>
            </a:r>
            <a:r>
              <a:rPr lang="en-US" sz="1200" dirty="0"/>
              <a:t>, 1971</a:t>
            </a:r>
          </a:p>
        </p:txBody>
      </p:sp>
      <p:sp>
        <p:nvSpPr>
          <p:cNvPr id="5" name="TextBox 4"/>
          <p:cNvSpPr txBox="1"/>
          <p:nvPr/>
        </p:nvSpPr>
        <p:spPr>
          <a:xfrm>
            <a:off x="4724400" y="1371600"/>
            <a:ext cx="4114800" cy="1477328"/>
          </a:xfrm>
          <a:prstGeom prst="rect">
            <a:avLst/>
          </a:prstGeom>
          <a:solidFill>
            <a:schemeClr val="tx1"/>
          </a:solidFill>
        </p:spPr>
        <p:txBody>
          <a:bodyPr wrap="square" rtlCol="0">
            <a:spAutoFit/>
          </a:bodyPr>
          <a:lstStyle/>
          <a:p>
            <a:r>
              <a:rPr lang="en-US" dirty="0" smtClean="0">
                <a:solidFill>
                  <a:schemeClr val="bg1"/>
                </a:solidFill>
              </a:rPr>
              <a:t>Given this equation, we can now relate all of our information to the direct band gap. </a:t>
            </a:r>
            <a:endParaRPr lang="en-US" dirty="0">
              <a:solidFill>
                <a:schemeClr val="bg1"/>
              </a:solidFill>
            </a:endParaRPr>
          </a:p>
          <a:p>
            <a:r>
              <a:rPr lang="en-US" dirty="0" smtClean="0">
                <a:solidFill>
                  <a:schemeClr val="bg1"/>
                </a:solidFill>
              </a:rPr>
              <a:t>Note: </a:t>
            </a:r>
            <a:r>
              <a:rPr lang="en-US" dirty="0" err="1" smtClean="0">
                <a:solidFill>
                  <a:schemeClr val="bg1"/>
                </a:solidFill>
              </a:rPr>
              <a:t>hv</a:t>
            </a:r>
            <a:r>
              <a:rPr lang="en-US" dirty="0" smtClean="0">
                <a:solidFill>
                  <a:schemeClr val="bg1"/>
                </a:solidFill>
              </a:rPr>
              <a:t> can be obtained by it’s relation to wavelength</a:t>
            </a:r>
            <a:endParaRPr lang="en-US" dirty="0">
              <a:solidFill>
                <a:schemeClr val="bg1"/>
              </a:solidFill>
            </a:endParaRPr>
          </a:p>
        </p:txBody>
      </p:sp>
    </p:spTree>
    <p:extLst>
      <p:ext uri="{BB962C8B-B14F-4D97-AF65-F5344CB8AC3E}">
        <p14:creationId xmlns:p14="http://schemas.microsoft.com/office/powerpoint/2010/main" val="38508653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 Optical Absorption</a:t>
            </a:r>
            <a:endParaRPr lang="en-US" dirty="0"/>
          </a:p>
        </p:txBody>
      </p:sp>
      <p:pic>
        <p:nvPicPr>
          <p:cNvPr id="3" name="Picture 2"/>
          <p:cNvPicPr>
            <a:picLocks noChangeAspect="1"/>
          </p:cNvPicPr>
          <p:nvPr/>
        </p:nvPicPr>
        <p:blipFill>
          <a:blip r:embed="rId3"/>
          <a:stretch>
            <a:fillRect/>
          </a:stretch>
        </p:blipFill>
        <p:spPr>
          <a:xfrm>
            <a:off x="0" y="1295401"/>
            <a:ext cx="4495800" cy="4435754"/>
          </a:xfrm>
          <a:prstGeom prst="rect">
            <a:avLst/>
          </a:prstGeom>
        </p:spPr>
      </p:pic>
      <p:sp>
        <p:nvSpPr>
          <p:cNvPr id="4" name="TextBox 3"/>
          <p:cNvSpPr txBox="1"/>
          <p:nvPr/>
        </p:nvSpPr>
        <p:spPr>
          <a:xfrm>
            <a:off x="4800600" y="1447800"/>
            <a:ext cx="4038600" cy="2031325"/>
          </a:xfrm>
          <a:prstGeom prst="rect">
            <a:avLst/>
          </a:prstGeom>
          <a:noFill/>
        </p:spPr>
        <p:txBody>
          <a:bodyPr wrap="square" rtlCol="0">
            <a:spAutoFit/>
          </a:bodyPr>
          <a:lstStyle/>
          <a:p>
            <a:r>
              <a:rPr lang="en-US" dirty="0" smtClean="0"/>
              <a:t>In this reference, it can be seen how to calculate the band gap: by extrapolating the linear portion of the graph. The x-intercept of the linear portion is the value of the direct band gap. The x intercept of the tail of the graph is the indirect band gap.</a:t>
            </a:r>
            <a:endParaRPr lang="en-US" dirty="0"/>
          </a:p>
        </p:txBody>
      </p:sp>
      <p:sp>
        <p:nvSpPr>
          <p:cNvPr id="5" name="Rectangle 4"/>
          <p:cNvSpPr/>
          <p:nvPr/>
        </p:nvSpPr>
        <p:spPr>
          <a:xfrm>
            <a:off x="35352" y="6121377"/>
            <a:ext cx="9108648" cy="523220"/>
          </a:xfrm>
          <a:prstGeom prst="rect">
            <a:avLst/>
          </a:prstGeom>
        </p:spPr>
        <p:txBody>
          <a:bodyPr wrap="square">
            <a:spAutoFit/>
          </a:bodyPr>
          <a:lstStyle/>
          <a:p>
            <a:pPr lvl="0"/>
            <a:r>
              <a:rPr lang="en-US" sz="1400" dirty="0">
                <a:solidFill>
                  <a:srgbClr val="FFFFFF"/>
                </a:solidFill>
              </a:rPr>
              <a:t>Ref 14. Optical Band Gap Studies of Tungsten </a:t>
            </a:r>
            <a:r>
              <a:rPr lang="en-US" sz="1400" dirty="0" err="1">
                <a:solidFill>
                  <a:srgbClr val="FFFFFF"/>
                </a:solidFill>
              </a:rPr>
              <a:t>Sulphoselenide</a:t>
            </a:r>
            <a:r>
              <a:rPr lang="en-US" sz="1400" dirty="0">
                <a:solidFill>
                  <a:srgbClr val="FFFFFF"/>
                </a:solidFill>
              </a:rPr>
              <a:t> Single Crystals Grown by a DVT Technique- D.A. </a:t>
            </a:r>
            <a:r>
              <a:rPr lang="en-US" sz="1400" dirty="0" err="1">
                <a:solidFill>
                  <a:srgbClr val="FFFFFF"/>
                </a:solidFill>
              </a:rPr>
              <a:t>Dholakia</a:t>
            </a:r>
            <a:r>
              <a:rPr lang="en-US" sz="1400" dirty="0">
                <a:solidFill>
                  <a:srgbClr val="FFFFFF"/>
                </a:solidFill>
              </a:rPr>
              <a:t> et al., 2003 </a:t>
            </a:r>
          </a:p>
        </p:txBody>
      </p:sp>
    </p:spTree>
    <p:extLst>
      <p:ext uri="{BB962C8B-B14F-4D97-AF65-F5344CB8AC3E}">
        <p14:creationId xmlns:p14="http://schemas.microsoft.com/office/powerpoint/2010/main" val="41463394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 Optical Absorption</a:t>
            </a:r>
            <a:endParaRPr lang="en-US" dirty="0"/>
          </a:p>
        </p:txBody>
      </p:sp>
      <p:pic>
        <p:nvPicPr>
          <p:cNvPr id="3" name="Picture 2"/>
          <p:cNvPicPr>
            <a:picLocks noChangeAspect="1"/>
          </p:cNvPicPr>
          <p:nvPr/>
        </p:nvPicPr>
        <p:blipFill>
          <a:blip r:embed="rId2"/>
          <a:stretch>
            <a:fillRect/>
          </a:stretch>
        </p:blipFill>
        <p:spPr>
          <a:xfrm>
            <a:off x="2275" y="1295400"/>
            <a:ext cx="5791199" cy="4032036"/>
          </a:xfrm>
          <a:prstGeom prst="rect">
            <a:avLst/>
          </a:prstGeom>
        </p:spPr>
      </p:pic>
      <p:sp>
        <p:nvSpPr>
          <p:cNvPr id="5" name="TextBox 4"/>
          <p:cNvSpPr txBox="1"/>
          <p:nvPr/>
        </p:nvSpPr>
        <p:spPr>
          <a:xfrm>
            <a:off x="6019800" y="1524000"/>
            <a:ext cx="3048000" cy="2585323"/>
          </a:xfrm>
          <a:prstGeom prst="rect">
            <a:avLst/>
          </a:prstGeom>
          <a:noFill/>
        </p:spPr>
        <p:txBody>
          <a:bodyPr wrap="square" rtlCol="0">
            <a:spAutoFit/>
          </a:bodyPr>
          <a:lstStyle/>
          <a:p>
            <a:r>
              <a:rPr lang="en-US" dirty="0" smtClean="0"/>
              <a:t>This is the Absorbance scan done of glass by itself. Around 1.5 there is a change made in the spectrometer that can’t be avoided (under further investigation). Because of this, that area with scattered data will be in all samples. </a:t>
            </a:r>
            <a:endParaRPr lang="en-US" dirty="0"/>
          </a:p>
        </p:txBody>
      </p:sp>
      <p:pic>
        <p:nvPicPr>
          <p:cNvPr id="205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792" t="16915" r="1545" b="18266"/>
          <a:stretch/>
        </p:blipFill>
        <p:spPr bwMode="auto">
          <a:xfrm>
            <a:off x="4996713" y="4389120"/>
            <a:ext cx="4147287" cy="2468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537933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228600"/>
            <a:ext cx="8229600" cy="1143000"/>
          </a:xfrm>
        </p:spPr>
        <p:txBody>
          <a:bodyPr/>
          <a:lstStyle/>
          <a:p>
            <a:r>
              <a:rPr lang="en-US" dirty="0" smtClean="0"/>
              <a:t>Lambda 950 schematics</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7945" t="9517" r="9376" b="6738"/>
          <a:stretch/>
        </p:blipFill>
        <p:spPr bwMode="auto">
          <a:xfrm>
            <a:off x="914400" y="761999"/>
            <a:ext cx="7391400" cy="5555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99361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 Optical Absorption</a:t>
            </a:r>
            <a:endParaRPr lang="en-US" dirty="0"/>
          </a:p>
        </p:txBody>
      </p:sp>
      <p:pic>
        <p:nvPicPr>
          <p:cNvPr id="4" name="Picture 3"/>
          <p:cNvPicPr>
            <a:picLocks noChangeAspect="1"/>
          </p:cNvPicPr>
          <p:nvPr/>
        </p:nvPicPr>
        <p:blipFill>
          <a:blip r:embed="rId3"/>
          <a:stretch>
            <a:fillRect/>
          </a:stretch>
        </p:blipFill>
        <p:spPr>
          <a:xfrm>
            <a:off x="5760720" y="1952146"/>
            <a:ext cx="3383280" cy="2497260"/>
          </a:xfrm>
          <a:prstGeom prst="rect">
            <a:avLst/>
          </a:prstGeom>
        </p:spPr>
      </p:pic>
      <p:pic>
        <p:nvPicPr>
          <p:cNvPr id="5" name="Picture 4"/>
          <p:cNvPicPr>
            <a:picLocks noChangeAspect="1"/>
          </p:cNvPicPr>
          <p:nvPr/>
        </p:nvPicPr>
        <p:blipFill>
          <a:blip r:embed="rId4"/>
          <a:stretch>
            <a:fillRect/>
          </a:stretch>
        </p:blipFill>
        <p:spPr>
          <a:xfrm>
            <a:off x="0" y="1727524"/>
            <a:ext cx="5669280" cy="4156425"/>
          </a:xfrm>
          <a:prstGeom prst="rect">
            <a:avLst/>
          </a:prstGeom>
        </p:spPr>
      </p:pic>
      <p:sp>
        <p:nvSpPr>
          <p:cNvPr id="6" name="TextBox 5"/>
          <p:cNvSpPr txBox="1"/>
          <p:nvPr/>
        </p:nvSpPr>
        <p:spPr>
          <a:xfrm>
            <a:off x="1202919" y="1386177"/>
            <a:ext cx="1754006" cy="369332"/>
          </a:xfrm>
          <a:prstGeom prst="rect">
            <a:avLst/>
          </a:prstGeom>
          <a:noFill/>
        </p:spPr>
        <p:txBody>
          <a:bodyPr wrap="none" rtlCol="0">
            <a:spAutoFit/>
          </a:bodyPr>
          <a:lstStyle/>
          <a:p>
            <a:r>
              <a:rPr lang="en-US" dirty="0" smtClean="0"/>
              <a:t>WS2  Monolayer</a:t>
            </a:r>
            <a:endParaRPr lang="en-US" dirty="0"/>
          </a:p>
        </p:txBody>
      </p:sp>
      <p:sp>
        <p:nvSpPr>
          <p:cNvPr id="7" name="TextBox 6"/>
          <p:cNvSpPr txBox="1"/>
          <p:nvPr/>
        </p:nvSpPr>
        <p:spPr>
          <a:xfrm>
            <a:off x="6400800" y="4953000"/>
            <a:ext cx="1747594" cy="646331"/>
          </a:xfrm>
          <a:prstGeom prst="rect">
            <a:avLst/>
          </a:prstGeom>
          <a:noFill/>
        </p:spPr>
        <p:txBody>
          <a:bodyPr wrap="none" rtlCol="0">
            <a:spAutoFit/>
          </a:bodyPr>
          <a:lstStyle/>
          <a:p>
            <a:r>
              <a:rPr lang="en-US" dirty="0" smtClean="0">
                <a:solidFill>
                  <a:srgbClr val="FFFFFF"/>
                </a:solidFill>
              </a:rPr>
              <a:t>E</a:t>
            </a:r>
            <a:r>
              <a:rPr lang="en-US" baseline="-25000" dirty="0" smtClean="0">
                <a:solidFill>
                  <a:srgbClr val="FFFFFF"/>
                </a:solidFill>
              </a:rPr>
              <a:t>g</a:t>
            </a:r>
            <a:r>
              <a:rPr lang="en-US" dirty="0" smtClean="0">
                <a:solidFill>
                  <a:srgbClr val="FFFFFF"/>
                </a:solidFill>
              </a:rPr>
              <a:t>= 2.199eV</a:t>
            </a:r>
          </a:p>
          <a:p>
            <a:r>
              <a:rPr lang="en-US" dirty="0" smtClean="0">
                <a:solidFill>
                  <a:srgbClr val="FFFFFF"/>
                </a:solidFill>
              </a:rPr>
              <a:t>Direct Transition</a:t>
            </a:r>
            <a:endParaRPr lang="en-US" dirty="0">
              <a:solidFill>
                <a:srgbClr val="FFFFFF"/>
              </a:solidFill>
            </a:endParaRPr>
          </a:p>
        </p:txBody>
      </p:sp>
      <p:cxnSp>
        <p:nvCxnSpPr>
          <p:cNvPr id="8" name="Straight Arrow Connector 7"/>
          <p:cNvCxnSpPr/>
          <p:nvPr/>
        </p:nvCxnSpPr>
        <p:spPr>
          <a:xfrm>
            <a:off x="4113680" y="3680916"/>
            <a:ext cx="2096086"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3810000" y="2667000"/>
            <a:ext cx="685800" cy="1676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3959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 Optical Absorption</a:t>
            </a:r>
            <a:endParaRPr lang="en-US" dirty="0"/>
          </a:p>
        </p:txBody>
      </p:sp>
      <p:pic>
        <p:nvPicPr>
          <p:cNvPr id="3" name="Picture 2"/>
          <p:cNvPicPr>
            <a:picLocks noChangeAspect="1"/>
          </p:cNvPicPr>
          <p:nvPr/>
        </p:nvPicPr>
        <p:blipFill>
          <a:blip r:embed="rId2"/>
          <a:stretch>
            <a:fillRect/>
          </a:stretch>
        </p:blipFill>
        <p:spPr>
          <a:xfrm>
            <a:off x="5540668" y="3962400"/>
            <a:ext cx="3474720" cy="2735052"/>
          </a:xfrm>
          <a:prstGeom prst="rect">
            <a:avLst/>
          </a:prstGeom>
        </p:spPr>
      </p:pic>
      <p:pic>
        <p:nvPicPr>
          <p:cNvPr id="4" name="Picture 3"/>
          <p:cNvPicPr>
            <a:picLocks noChangeAspect="1"/>
          </p:cNvPicPr>
          <p:nvPr/>
        </p:nvPicPr>
        <p:blipFill>
          <a:blip r:embed="rId3"/>
          <a:stretch>
            <a:fillRect/>
          </a:stretch>
        </p:blipFill>
        <p:spPr>
          <a:xfrm>
            <a:off x="5540668" y="1208133"/>
            <a:ext cx="3474720" cy="2754267"/>
          </a:xfrm>
          <a:prstGeom prst="rect">
            <a:avLst/>
          </a:prstGeom>
        </p:spPr>
      </p:pic>
      <p:pic>
        <p:nvPicPr>
          <p:cNvPr id="5" name="Picture 4"/>
          <p:cNvPicPr>
            <a:picLocks noChangeAspect="1"/>
          </p:cNvPicPr>
          <p:nvPr/>
        </p:nvPicPr>
        <p:blipFill>
          <a:blip r:embed="rId4"/>
          <a:stretch>
            <a:fillRect/>
          </a:stretch>
        </p:blipFill>
        <p:spPr>
          <a:xfrm>
            <a:off x="15882" y="1618431"/>
            <a:ext cx="5046145" cy="3944170"/>
          </a:xfrm>
          <a:prstGeom prst="rect">
            <a:avLst/>
          </a:prstGeom>
        </p:spPr>
      </p:pic>
      <p:sp>
        <p:nvSpPr>
          <p:cNvPr id="6" name="TextBox 5"/>
          <p:cNvSpPr txBox="1"/>
          <p:nvPr/>
        </p:nvSpPr>
        <p:spPr>
          <a:xfrm>
            <a:off x="0" y="1266109"/>
            <a:ext cx="4617226" cy="646331"/>
          </a:xfrm>
          <a:prstGeom prst="rect">
            <a:avLst/>
          </a:prstGeom>
          <a:noFill/>
        </p:spPr>
        <p:txBody>
          <a:bodyPr wrap="none" rtlCol="0">
            <a:spAutoFit/>
          </a:bodyPr>
          <a:lstStyle/>
          <a:p>
            <a:r>
              <a:rPr lang="en-US" dirty="0" smtClean="0"/>
              <a:t>WSe2/MoSe2 Bilayer </a:t>
            </a:r>
            <a:r>
              <a:rPr lang="en-US" dirty="0" err="1" smtClean="0"/>
              <a:t>Heterostructure</a:t>
            </a:r>
            <a:r>
              <a:rPr lang="en-US" dirty="0" smtClean="0"/>
              <a:t> </a:t>
            </a:r>
            <a:r>
              <a:rPr lang="en-US" dirty="0"/>
              <a:t>Series A</a:t>
            </a:r>
          </a:p>
          <a:p>
            <a:endParaRPr lang="en-US" dirty="0"/>
          </a:p>
        </p:txBody>
      </p:sp>
      <p:sp>
        <p:nvSpPr>
          <p:cNvPr id="7" name="TextBox 6"/>
          <p:cNvSpPr txBox="1"/>
          <p:nvPr/>
        </p:nvSpPr>
        <p:spPr>
          <a:xfrm>
            <a:off x="24981" y="5562601"/>
            <a:ext cx="1444626" cy="646331"/>
          </a:xfrm>
          <a:prstGeom prst="rect">
            <a:avLst/>
          </a:prstGeom>
          <a:noFill/>
        </p:spPr>
        <p:txBody>
          <a:bodyPr wrap="none" rtlCol="0">
            <a:spAutoFit/>
          </a:bodyPr>
          <a:lstStyle/>
          <a:p>
            <a:r>
              <a:rPr lang="en-US" dirty="0" smtClean="0"/>
              <a:t>E</a:t>
            </a:r>
            <a:r>
              <a:rPr lang="en-US" baseline="-25000" dirty="0" smtClean="0"/>
              <a:t>g  </a:t>
            </a:r>
            <a:r>
              <a:rPr lang="en-US" dirty="0" smtClean="0"/>
              <a:t>= 1.806 eV</a:t>
            </a:r>
          </a:p>
          <a:p>
            <a:r>
              <a:rPr lang="en-US" dirty="0"/>
              <a:t>D</a:t>
            </a:r>
            <a:r>
              <a:rPr lang="en-US" dirty="0" smtClean="0"/>
              <a:t>irect </a:t>
            </a:r>
            <a:endParaRPr lang="en-US" dirty="0"/>
          </a:p>
        </p:txBody>
      </p:sp>
      <p:sp>
        <p:nvSpPr>
          <p:cNvPr id="8" name="TextBox 7"/>
          <p:cNvSpPr txBox="1"/>
          <p:nvPr/>
        </p:nvSpPr>
        <p:spPr>
          <a:xfrm>
            <a:off x="2133600" y="5586871"/>
            <a:ext cx="1366080" cy="646331"/>
          </a:xfrm>
          <a:prstGeom prst="rect">
            <a:avLst/>
          </a:prstGeom>
          <a:noFill/>
        </p:spPr>
        <p:txBody>
          <a:bodyPr wrap="none" rtlCol="0">
            <a:spAutoFit/>
          </a:bodyPr>
          <a:lstStyle/>
          <a:p>
            <a:r>
              <a:rPr lang="en-US" dirty="0" smtClean="0">
                <a:solidFill>
                  <a:srgbClr val="FFFFFF"/>
                </a:solidFill>
              </a:rPr>
              <a:t>E</a:t>
            </a:r>
            <a:r>
              <a:rPr lang="en-US" baseline="-25000" dirty="0" smtClean="0">
                <a:solidFill>
                  <a:srgbClr val="FFFFFF"/>
                </a:solidFill>
              </a:rPr>
              <a:t>g</a:t>
            </a:r>
            <a:r>
              <a:rPr lang="en-US" dirty="0" smtClean="0">
                <a:solidFill>
                  <a:srgbClr val="FFFFFF"/>
                </a:solidFill>
              </a:rPr>
              <a:t>= 1.124 eV</a:t>
            </a:r>
          </a:p>
          <a:p>
            <a:r>
              <a:rPr lang="en-US" dirty="0">
                <a:solidFill>
                  <a:srgbClr val="FFFFFF"/>
                </a:solidFill>
              </a:rPr>
              <a:t>I</a:t>
            </a:r>
            <a:r>
              <a:rPr lang="en-US" dirty="0" smtClean="0">
                <a:solidFill>
                  <a:srgbClr val="FFFFFF"/>
                </a:solidFill>
              </a:rPr>
              <a:t>ndirect</a:t>
            </a:r>
            <a:endParaRPr lang="en-US" dirty="0">
              <a:solidFill>
                <a:srgbClr val="FFFFFF"/>
              </a:solidFill>
            </a:endParaRPr>
          </a:p>
        </p:txBody>
      </p:sp>
      <p:cxnSp>
        <p:nvCxnSpPr>
          <p:cNvPr id="9" name="Straight Arrow Connector 8"/>
          <p:cNvCxnSpPr/>
          <p:nvPr/>
        </p:nvCxnSpPr>
        <p:spPr>
          <a:xfrm flipV="1">
            <a:off x="3962400" y="2585266"/>
            <a:ext cx="2209800" cy="4627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338551" y="4407276"/>
            <a:ext cx="3833649" cy="774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3657600" y="2209800"/>
            <a:ext cx="762000" cy="13807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2338551" y="3886200"/>
            <a:ext cx="1090449" cy="52107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2197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 Optical Absorption</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034020097"/>
              </p:ext>
            </p:extLst>
          </p:nvPr>
        </p:nvGraphicFramePr>
        <p:xfrm>
          <a:off x="-9099" y="1226251"/>
          <a:ext cx="8991599" cy="5151221"/>
        </p:xfrm>
        <a:graphic>
          <a:graphicData uri="http://schemas.openxmlformats.org/drawingml/2006/table">
            <a:tbl>
              <a:tblPr firstRow="1" firstCol="1" bandRow="1">
                <a:tableStyleId>{35758FB7-9AC5-4552-8A53-C91805E547FA}</a:tableStyleId>
              </a:tblPr>
              <a:tblGrid>
                <a:gridCol w="2481445"/>
                <a:gridCol w="1531056"/>
                <a:gridCol w="1296884"/>
                <a:gridCol w="1148852"/>
                <a:gridCol w="1266681"/>
                <a:gridCol w="1266681"/>
              </a:tblGrid>
              <a:tr h="1156452">
                <a:tc>
                  <a:txBody>
                    <a:bodyPr/>
                    <a:lstStyle/>
                    <a:p>
                      <a:r>
                        <a:rPr lang="en-US" dirty="0" smtClean="0"/>
                        <a:t>Sample</a:t>
                      </a:r>
                      <a:endParaRPr lang="en-US" dirty="0"/>
                    </a:p>
                  </a:txBody>
                  <a:tcPr/>
                </a:tc>
                <a:tc>
                  <a:txBody>
                    <a:bodyPr/>
                    <a:lstStyle/>
                    <a:p>
                      <a:r>
                        <a:rPr lang="en-US" dirty="0" smtClean="0"/>
                        <a:t>Direct E</a:t>
                      </a:r>
                      <a:r>
                        <a:rPr lang="en-US" baseline="-25000" dirty="0" smtClean="0"/>
                        <a:t>g</a:t>
                      </a:r>
                      <a:r>
                        <a:rPr lang="en-US" dirty="0" smtClean="0"/>
                        <a:t> Experiment</a:t>
                      </a:r>
                      <a:endParaRPr lang="en-US" dirty="0"/>
                    </a:p>
                  </a:txBody>
                  <a:tcPr/>
                </a:tc>
                <a:tc>
                  <a:txBody>
                    <a:bodyPr/>
                    <a:lstStyle/>
                    <a:p>
                      <a:r>
                        <a:rPr lang="en-US" dirty="0" smtClean="0"/>
                        <a:t>Indirect E</a:t>
                      </a:r>
                      <a:r>
                        <a:rPr lang="en-US" baseline="-25000" dirty="0" smtClean="0"/>
                        <a:t>g</a:t>
                      </a:r>
                      <a:r>
                        <a:rPr lang="en-US" dirty="0" smtClean="0"/>
                        <a:t> Experiment</a:t>
                      </a:r>
                      <a:endParaRPr lang="en-US" dirty="0"/>
                    </a:p>
                  </a:txBody>
                  <a:tcPr/>
                </a:tc>
                <a:tc>
                  <a:txBody>
                    <a:bodyPr/>
                    <a:lstStyle/>
                    <a:p>
                      <a:r>
                        <a:rPr lang="en-US" dirty="0" smtClean="0"/>
                        <a:t>Eg Ref.  8</a:t>
                      </a:r>
                      <a:endParaRPr lang="en-US" dirty="0"/>
                    </a:p>
                  </a:txBody>
                  <a:tcPr/>
                </a:tc>
                <a:tc>
                  <a:txBody>
                    <a:bodyPr/>
                    <a:lstStyle/>
                    <a:p>
                      <a:r>
                        <a:rPr lang="en-US" dirty="0" smtClean="0"/>
                        <a:t>Eg. Ref.</a:t>
                      </a:r>
                      <a:r>
                        <a:rPr lang="en-US" baseline="0" dirty="0" smtClean="0"/>
                        <a:t> 8 A Stacking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Eg. Ref.</a:t>
                      </a:r>
                      <a:r>
                        <a:rPr lang="en-US" baseline="0" dirty="0" smtClean="0"/>
                        <a:t> 8 B Stacking</a:t>
                      </a:r>
                      <a:endParaRPr lang="en-US" dirty="0" smtClean="0"/>
                    </a:p>
                    <a:p>
                      <a:endParaRPr lang="en-US" dirty="0"/>
                    </a:p>
                  </a:txBody>
                  <a:tcPr/>
                </a:tc>
              </a:tr>
              <a:tr h="622705">
                <a:tc>
                  <a:txBody>
                    <a:bodyPr/>
                    <a:lstStyle/>
                    <a:p>
                      <a:r>
                        <a:rPr lang="en-US" dirty="0" smtClean="0"/>
                        <a:t>WS2 monolayer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2.199 eV</a:t>
                      </a:r>
                    </a:p>
                    <a:p>
                      <a:endParaRPr lang="en-US" dirty="0"/>
                    </a:p>
                  </a:txBody>
                  <a:tcPr/>
                </a:tc>
                <a:tc>
                  <a:txBody>
                    <a:bodyPr/>
                    <a:lstStyle/>
                    <a:p>
                      <a:endParaRPr lang="en-US" dirty="0"/>
                    </a:p>
                  </a:txBody>
                  <a:tcPr/>
                </a:tc>
                <a:tc>
                  <a:txBody>
                    <a:bodyPr/>
                    <a:lstStyle/>
                    <a:p>
                      <a:r>
                        <a:rPr lang="en-US" dirty="0" smtClean="0"/>
                        <a:t>1.940 eV</a:t>
                      </a:r>
                      <a:endParaRPr lang="en-US" dirty="0"/>
                    </a:p>
                  </a:txBody>
                  <a:tcPr/>
                </a:tc>
                <a:tc>
                  <a:txBody>
                    <a:bodyPr/>
                    <a:lstStyle/>
                    <a:p>
                      <a:endParaRPr lang="en-US" dirty="0"/>
                    </a:p>
                  </a:txBody>
                  <a:tcPr/>
                </a:tc>
                <a:tc>
                  <a:txBody>
                    <a:bodyPr/>
                    <a:lstStyle/>
                    <a:p>
                      <a:endParaRPr lang="en-US" dirty="0"/>
                    </a:p>
                  </a:txBody>
                  <a:tcPr/>
                </a:tc>
              </a:tr>
              <a:tr h="355831">
                <a:tc>
                  <a:txBody>
                    <a:bodyPr/>
                    <a:lstStyle/>
                    <a:p>
                      <a:r>
                        <a:rPr lang="en-US" dirty="0" smtClean="0"/>
                        <a:t>MoS2 monolayer</a:t>
                      </a:r>
                      <a:endParaRPr lang="en-US" dirty="0"/>
                    </a:p>
                  </a:txBody>
                  <a:tcPr/>
                </a:tc>
                <a:tc>
                  <a:txBody>
                    <a:bodyPr/>
                    <a:lstStyle/>
                    <a:p>
                      <a:r>
                        <a:rPr lang="en-US" dirty="0" smtClean="0"/>
                        <a:t>1.829 eV</a:t>
                      </a:r>
                      <a:endParaRPr lang="en-US" dirty="0"/>
                    </a:p>
                  </a:txBody>
                  <a:tcPr/>
                </a:tc>
                <a:tc>
                  <a:txBody>
                    <a:bodyPr/>
                    <a:lstStyle/>
                    <a:p>
                      <a:endParaRPr lang="en-US" dirty="0"/>
                    </a:p>
                  </a:txBody>
                  <a:tcPr/>
                </a:tc>
                <a:tc>
                  <a:txBody>
                    <a:bodyPr/>
                    <a:lstStyle/>
                    <a:p>
                      <a:r>
                        <a:rPr lang="en-US" dirty="0" smtClean="0"/>
                        <a:t>1.823 eV</a:t>
                      </a:r>
                      <a:endParaRPr lang="en-US" dirty="0"/>
                    </a:p>
                  </a:txBody>
                  <a:tcPr/>
                </a:tc>
                <a:tc>
                  <a:txBody>
                    <a:bodyPr/>
                    <a:lstStyle/>
                    <a:p>
                      <a:endParaRPr lang="en-US"/>
                    </a:p>
                  </a:txBody>
                  <a:tcPr/>
                </a:tc>
                <a:tc>
                  <a:txBody>
                    <a:bodyPr/>
                    <a:lstStyle/>
                    <a:p>
                      <a:endParaRPr lang="en-US" dirty="0"/>
                    </a:p>
                  </a:txBody>
                  <a:tcPr/>
                </a:tc>
              </a:tr>
              <a:tr h="355831">
                <a:tc>
                  <a:txBody>
                    <a:bodyPr/>
                    <a:lstStyle/>
                    <a:p>
                      <a:r>
                        <a:rPr lang="en-US" dirty="0" smtClean="0"/>
                        <a:t>WSe2 monolayer</a:t>
                      </a:r>
                      <a:endParaRPr lang="en-US" dirty="0"/>
                    </a:p>
                  </a:txBody>
                  <a:tcPr/>
                </a:tc>
                <a:tc>
                  <a:txBody>
                    <a:bodyPr/>
                    <a:lstStyle/>
                    <a:p>
                      <a:r>
                        <a:rPr lang="en-US" dirty="0" smtClean="0"/>
                        <a:t>1.722</a:t>
                      </a:r>
                      <a:r>
                        <a:rPr lang="en-US" baseline="0" dirty="0" smtClean="0"/>
                        <a:t> eV</a:t>
                      </a:r>
                      <a:endParaRPr lang="en-US" dirty="0"/>
                    </a:p>
                  </a:txBody>
                  <a:tcPr/>
                </a:tc>
                <a:tc>
                  <a:txBody>
                    <a:bodyPr/>
                    <a:lstStyle/>
                    <a:p>
                      <a:endParaRPr lang="en-US" dirty="0"/>
                    </a:p>
                  </a:txBody>
                  <a:tcPr/>
                </a:tc>
                <a:tc>
                  <a:txBody>
                    <a:bodyPr/>
                    <a:lstStyle/>
                    <a:p>
                      <a:r>
                        <a:rPr lang="en-US" dirty="0" smtClean="0"/>
                        <a:t>1.676 eV</a:t>
                      </a:r>
                      <a:endParaRPr lang="en-US" dirty="0"/>
                    </a:p>
                  </a:txBody>
                  <a:tcPr/>
                </a:tc>
                <a:tc>
                  <a:txBody>
                    <a:bodyPr/>
                    <a:lstStyle/>
                    <a:p>
                      <a:endParaRPr lang="en-US"/>
                    </a:p>
                  </a:txBody>
                  <a:tcPr/>
                </a:tc>
                <a:tc>
                  <a:txBody>
                    <a:bodyPr/>
                    <a:lstStyle/>
                    <a:p>
                      <a:endParaRPr lang="en-US"/>
                    </a:p>
                  </a:txBody>
                  <a:tcPr/>
                </a:tc>
              </a:tr>
              <a:tr h="355831">
                <a:tc>
                  <a:txBody>
                    <a:bodyPr/>
                    <a:lstStyle/>
                    <a:p>
                      <a:r>
                        <a:rPr lang="en-US" dirty="0" smtClean="0"/>
                        <a:t>MoSe2 monolayer</a:t>
                      </a:r>
                      <a:endParaRPr lang="en-US" dirty="0"/>
                    </a:p>
                  </a:txBody>
                  <a:tcPr/>
                </a:tc>
                <a:tc>
                  <a:txBody>
                    <a:bodyPr/>
                    <a:lstStyle/>
                    <a:p>
                      <a:r>
                        <a:rPr lang="en-US" dirty="0" smtClean="0"/>
                        <a:t>1.655 eV</a:t>
                      </a:r>
                      <a:endParaRPr lang="en-US" dirty="0"/>
                    </a:p>
                  </a:txBody>
                  <a:tcPr/>
                </a:tc>
                <a:tc>
                  <a:txBody>
                    <a:bodyPr/>
                    <a:lstStyle/>
                    <a:p>
                      <a:endParaRPr lang="en-US" dirty="0"/>
                    </a:p>
                  </a:txBody>
                  <a:tcPr/>
                </a:tc>
                <a:tc>
                  <a:txBody>
                    <a:bodyPr/>
                    <a:lstStyle/>
                    <a:p>
                      <a:r>
                        <a:rPr lang="en-US" dirty="0" smtClean="0"/>
                        <a:t>1.606 eV</a:t>
                      </a:r>
                      <a:endParaRPr lang="en-US" dirty="0"/>
                    </a:p>
                  </a:txBody>
                  <a:tcPr/>
                </a:tc>
                <a:tc>
                  <a:txBody>
                    <a:bodyPr/>
                    <a:lstStyle/>
                    <a:p>
                      <a:endParaRPr lang="en-US"/>
                    </a:p>
                  </a:txBody>
                  <a:tcPr/>
                </a:tc>
                <a:tc>
                  <a:txBody>
                    <a:bodyPr/>
                    <a:lstStyle/>
                    <a:p>
                      <a:endParaRPr lang="en-US"/>
                    </a:p>
                  </a:txBody>
                  <a:tcPr/>
                </a:tc>
              </a:tr>
              <a:tr h="355831">
                <a:tc>
                  <a:txBody>
                    <a:bodyPr/>
                    <a:lstStyle/>
                    <a:p>
                      <a:r>
                        <a:rPr lang="en-US" dirty="0" smtClean="0"/>
                        <a:t>WS2/MoS2 Series A</a:t>
                      </a:r>
                      <a:endParaRPr lang="en-US" dirty="0"/>
                    </a:p>
                  </a:txBody>
                  <a:tcPr/>
                </a:tc>
                <a:tc>
                  <a:txBody>
                    <a:bodyPr/>
                    <a:lstStyle/>
                    <a:p>
                      <a:r>
                        <a:rPr lang="en-US" dirty="0" smtClean="0"/>
                        <a:t>1.990 eV</a:t>
                      </a:r>
                      <a:endParaRPr lang="en-US" dirty="0"/>
                    </a:p>
                  </a:txBody>
                  <a:tcPr/>
                </a:tc>
                <a:tc>
                  <a:txBody>
                    <a:bodyPr/>
                    <a:lstStyle/>
                    <a:p>
                      <a:r>
                        <a:rPr lang="en-US" dirty="0" smtClean="0"/>
                        <a:t>1.573 eV</a:t>
                      </a:r>
                      <a:endParaRPr lang="en-US" dirty="0"/>
                    </a:p>
                  </a:txBody>
                  <a:tcPr/>
                </a:tc>
                <a:tc>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1.695 eV</a:t>
                      </a:r>
                    </a:p>
                  </a:txBody>
                  <a:tcPr/>
                </a:tc>
                <a:tc>
                  <a:txBody>
                    <a:bodyPr/>
                    <a:lstStyle/>
                    <a:p>
                      <a:r>
                        <a:rPr lang="en-US" dirty="0" smtClean="0"/>
                        <a:t>1.708 eV</a:t>
                      </a:r>
                      <a:endParaRPr lang="en-US" dirty="0"/>
                    </a:p>
                  </a:txBody>
                  <a:tcPr/>
                </a:tc>
              </a:tr>
              <a:tr h="355831">
                <a:tc>
                  <a:txBody>
                    <a:bodyPr/>
                    <a:lstStyle/>
                    <a:p>
                      <a:r>
                        <a:rPr lang="en-US" dirty="0" smtClean="0"/>
                        <a:t>WS2/MoS2 Series</a:t>
                      </a:r>
                      <a:r>
                        <a:rPr lang="en-US" baseline="0" dirty="0" smtClean="0"/>
                        <a:t> B</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2.144 eV</a:t>
                      </a:r>
                    </a:p>
                  </a:txBody>
                  <a:tcPr/>
                </a:tc>
                <a:tc>
                  <a:txBody>
                    <a:bodyPr/>
                    <a:lstStyle/>
                    <a:p>
                      <a:r>
                        <a:rPr lang="en-US" dirty="0" smtClean="0"/>
                        <a:t>1.672 eV</a:t>
                      </a:r>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1.695</a:t>
                      </a:r>
                      <a:r>
                        <a:rPr lang="en-US" baseline="0" dirty="0" smtClean="0"/>
                        <a:t> eV</a:t>
                      </a:r>
                      <a:endParaRPr lang="en-US" dirty="0" smtClean="0"/>
                    </a:p>
                  </a:txBody>
                  <a:tcPr/>
                </a:tc>
                <a:tc>
                  <a:txBody>
                    <a:bodyPr/>
                    <a:lstStyle/>
                    <a:p>
                      <a:r>
                        <a:rPr lang="en-US" dirty="0" smtClean="0"/>
                        <a:t>1.708 eV</a:t>
                      </a:r>
                      <a:endParaRPr lang="en-US" dirty="0"/>
                    </a:p>
                  </a:txBody>
                  <a:tcPr/>
                </a:tc>
              </a:tr>
              <a:tr h="355831">
                <a:tc>
                  <a:txBody>
                    <a:bodyPr/>
                    <a:lstStyle/>
                    <a:p>
                      <a:r>
                        <a:rPr lang="en-US" dirty="0" smtClean="0"/>
                        <a:t>WS2/MoS2 Series C</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1.489</a:t>
                      </a:r>
                      <a:r>
                        <a:rPr lang="en-US" baseline="0" dirty="0" smtClean="0"/>
                        <a:t> eV</a:t>
                      </a:r>
                      <a:endParaRPr lang="en-US" dirty="0" smtClean="0"/>
                    </a:p>
                  </a:txBody>
                  <a:tcPr/>
                </a:tc>
                <a:tc>
                  <a:txBody>
                    <a:bodyPr/>
                    <a:lstStyle/>
                    <a:p>
                      <a:r>
                        <a:rPr lang="en-US" dirty="0" smtClean="0"/>
                        <a:t>.795 eV</a:t>
                      </a:r>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endParaRPr lang="en-US" dirty="0"/>
                    </a:p>
                  </a:txBody>
                  <a:tcPr/>
                </a:tc>
              </a:tr>
              <a:tr h="355831">
                <a:tc>
                  <a:txBody>
                    <a:bodyPr/>
                    <a:lstStyle/>
                    <a:p>
                      <a:r>
                        <a:rPr lang="en-US" dirty="0" smtClean="0"/>
                        <a:t>WSe2/MoSe2 </a:t>
                      </a:r>
                      <a:r>
                        <a:rPr lang="en-US" dirty="0" err="1" smtClean="0"/>
                        <a:t>SeriesA</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1.806eV</a:t>
                      </a:r>
                    </a:p>
                  </a:txBody>
                  <a:tcPr/>
                </a:tc>
                <a:tc>
                  <a:txBody>
                    <a:bodyPr/>
                    <a:lstStyle/>
                    <a:p>
                      <a:r>
                        <a:rPr lang="en-US" dirty="0" smtClean="0"/>
                        <a:t>1.124 eV</a:t>
                      </a:r>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1.443 eV</a:t>
                      </a:r>
                    </a:p>
                  </a:txBody>
                  <a:tcPr/>
                </a:tc>
                <a:tc>
                  <a:txBody>
                    <a:bodyPr/>
                    <a:lstStyle/>
                    <a:p>
                      <a:r>
                        <a:rPr lang="en-US" dirty="0" smtClean="0"/>
                        <a:t>1.471 eV</a:t>
                      </a:r>
                      <a:endParaRPr lang="en-US" dirty="0"/>
                    </a:p>
                  </a:txBody>
                  <a:tcPr/>
                </a:tc>
              </a:tr>
              <a:tr h="355831">
                <a:tc>
                  <a:txBody>
                    <a:bodyPr/>
                    <a:lstStyle/>
                    <a:p>
                      <a:r>
                        <a:rPr lang="en-US" dirty="0" smtClean="0"/>
                        <a:t>WSe2/MoSe2 Series B</a:t>
                      </a:r>
                      <a:endParaRPr lang="en-US" dirty="0"/>
                    </a:p>
                  </a:txBody>
                  <a:tcPr/>
                </a:tc>
                <a:tc>
                  <a:txBody>
                    <a:bodyPr/>
                    <a:lstStyle/>
                    <a:p>
                      <a:r>
                        <a:rPr lang="en-US" dirty="0" smtClean="0"/>
                        <a:t>Ongoing</a:t>
                      </a:r>
                      <a:endParaRPr lang="en-US" dirty="0"/>
                    </a:p>
                  </a:txBody>
                  <a:tcPr/>
                </a:tc>
                <a:tc>
                  <a:txBody>
                    <a:bodyPr/>
                    <a:lstStyle/>
                    <a:p>
                      <a:r>
                        <a:rPr lang="en-US" dirty="0" smtClean="0"/>
                        <a:t>Ongoing</a:t>
                      </a:r>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1.443 eV</a:t>
                      </a:r>
                      <a:endParaRPr lang="en-US" dirty="0" smtClean="0"/>
                    </a:p>
                  </a:txBody>
                  <a:tcPr/>
                </a:tc>
                <a:tc>
                  <a:txBody>
                    <a:bodyPr/>
                    <a:lstStyle/>
                    <a:p>
                      <a:r>
                        <a:rPr lang="en-US" dirty="0" smtClean="0"/>
                        <a:t>1.471 eV</a:t>
                      </a:r>
                      <a:endParaRPr lang="en-US" dirty="0"/>
                    </a:p>
                  </a:txBody>
                  <a:tcPr/>
                </a:tc>
              </a:tr>
              <a:tr h="396341">
                <a:tc>
                  <a:txBody>
                    <a:bodyPr/>
                    <a:lstStyle/>
                    <a:p>
                      <a:r>
                        <a:rPr lang="en-US" dirty="0" smtClean="0"/>
                        <a:t>WSe2/MoSe2 </a:t>
                      </a:r>
                      <a:r>
                        <a:rPr lang="en-US" dirty="0" err="1" smtClean="0"/>
                        <a:t>SeriesC</a:t>
                      </a:r>
                      <a:endParaRPr lang="en-US" dirty="0"/>
                    </a:p>
                  </a:txBody>
                  <a:tcPr/>
                </a:tc>
                <a:tc>
                  <a:txBody>
                    <a:bodyPr/>
                    <a:lstStyle/>
                    <a:p>
                      <a:r>
                        <a:rPr lang="en-US" dirty="0" smtClean="0"/>
                        <a:t>1.86 eV</a:t>
                      </a:r>
                      <a:endParaRPr lang="en-US" dirty="0"/>
                    </a:p>
                  </a:txBody>
                  <a:tcPr/>
                </a:tc>
                <a:tc>
                  <a:txBody>
                    <a:bodyPr/>
                    <a:lstStyle/>
                    <a:p>
                      <a:r>
                        <a:rPr lang="en-US" dirty="0" smtClean="0"/>
                        <a:t>.759 eV</a:t>
                      </a:r>
                      <a:endParaRPr lang="en-US" dirty="0"/>
                    </a:p>
                  </a:txBody>
                  <a:tcPr/>
                </a:tc>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endParaRPr lang="en-US" dirty="0"/>
                    </a:p>
                  </a:txBody>
                  <a:tcPr/>
                </a:tc>
              </a:tr>
            </a:tbl>
          </a:graphicData>
        </a:graphic>
      </p:graphicFrame>
      <p:sp>
        <p:nvSpPr>
          <p:cNvPr id="4" name="TextBox 3"/>
          <p:cNvSpPr txBox="1"/>
          <p:nvPr/>
        </p:nvSpPr>
        <p:spPr>
          <a:xfrm>
            <a:off x="0" y="6477000"/>
            <a:ext cx="9144000" cy="276999"/>
          </a:xfrm>
          <a:prstGeom prst="rect">
            <a:avLst/>
          </a:prstGeom>
          <a:noFill/>
        </p:spPr>
        <p:txBody>
          <a:bodyPr wrap="square" rtlCol="0">
            <a:spAutoFit/>
          </a:bodyPr>
          <a:lstStyle/>
          <a:p>
            <a:r>
              <a:rPr lang="en-US" sz="1200" dirty="0" smtClean="0"/>
              <a:t>Ref  8. Novel </a:t>
            </a:r>
            <a:r>
              <a:rPr lang="en-US" sz="1200" dirty="0"/>
              <a:t>hetero-layered materials with tunable direct band gaps by sandwiching different metal disulfides and </a:t>
            </a:r>
            <a:r>
              <a:rPr lang="en-US" sz="1200" dirty="0" err="1"/>
              <a:t>diselenides</a:t>
            </a:r>
            <a:endParaRPr lang="en-US" sz="1200" dirty="0"/>
          </a:p>
        </p:txBody>
      </p:sp>
    </p:spTree>
    <p:extLst>
      <p:ext uri="{BB962C8B-B14F-4D97-AF65-F5344CB8AC3E}">
        <p14:creationId xmlns:p14="http://schemas.microsoft.com/office/powerpoint/2010/main" val="35105187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a:t>
            </a:r>
            <a:endParaRPr lang="en-US" dirty="0"/>
          </a:p>
        </p:txBody>
      </p:sp>
      <p:sp>
        <p:nvSpPr>
          <p:cNvPr id="3" name="Content Placeholder 2"/>
          <p:cNvSpPr>
            <a:spLocks noGrp="1"/>
          </p:cNvSpPr>
          <p:nvPr>
            <p:ph idx="1"/>
          </p:nvPr>
        </p:nvSpPr>
        <p:spPr>
          <a:xfrm>
            <a:off x="457200" y="1219200"/>
            <a:ext cx="8229600" cy="4709160"/>
          </a:xfrm>
        </p:spPr>
        <p:txBody>
          <a:bodyPr/>
          <a:lstStyle/>
          <a:p>
            <a:r>
              <a:rPr lang="en-US" dirty="0" err="1"/>
              <a:t>Chalcogenide</a:t>
            </a:r>
            <a:r>
              <a:rPr lang="en-US" dirty="0"/>
              <a:t>- chemical compound consisting of at least one </a:t>
            </a:r>
            <a:r>
              <a:rPr lang="en-US" dirty="0" err="1"/>
              <a:t>chalcogen</a:t>
            </a:r>
            <a:r>
              <a:rPr lang="en-US" dirty="0"/>
              <a:t> </a:t>
            </a:r>
            <a:r>
              <a:rPr lang="en-US" dirty="0" smtClean="0"/>
              <a:t>(Sulfur, Selenium, Tellurium) </a:t>
            </a:r>
            <a:r>
              <a:rPr lang="en-US" dirty="0"/>
              <a:t>anion and at least one more electropositive element (ex. MoS2</a:t>
            </a:r>
            <a:r>
              <a:rPr lang="en-US" dirty="0" smtClean="0"/>
              <a:t>)</a:t>
            </a:r>
          </a:p>
          <a:p>
            <a:r>
              <a:rPr lang="en-US" dirty="0"/>
              <a:t>Substrate - the surface or material </a:t>
            </a:r>
            <a:r>
              <a:rPr lang="en-US" dirty="0" smtClean="0"/>
              <a:t>on </a:t>
            </a:r>
            <a:r>
              <a:rPr lang="en-US" dirty="0"/>
              <a:t>which </a:t>
            </a:r>
            <a:r>
              <a:rPr lang="en-US" dirty="0" smtClean="0"/>
              <a:t>a material grows (what we make our films on)</a:t>
            </a:r>
          </a:p>
          <a:p>
            <a:r>
              <a:rPr lang="en-US" dirty="0" smtClean="0"/>
              <a:t>TMD – Transition Metal </a:t>
            </a:r>
            <a:r>
              <a:rPr lang="en-US" dirty="0" err="1" smtClean="0"/>
              <a:t>Dichalcogenide</a:t>
            </a:r>
            <a:endParaRPr lang="en-US" dirty="0" smtClean="0"/>
          </a:p>
        </p:txBody>
      </p:sp>
    </p:spTree>
    <p:extLst>
      <p:ext uri="{BB962C8B-B14F-4D97-AF65-F5344CB8AC3E}">
        <p14:creationId xmlns:p14="http://schemas.microsoft.com/office/powerpoint/2010/main" val="21560986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Experience</a:t>
            </a:r>
            <a:endParaRPr lang="en-US" dirty="0"/>
          </a:p>
        </p:txBody>
      </p:sp>
      <p:sp>
        <p:nvSpPr>
          <p:cNvPr id="3" name="Content Placeholder 2"/>
          <p:cNvSpPr>
            <a:spLocks noGrp="1"/>
          </p:cNvSpPr>
          <p:nvPr>
            <p:ph idx="1"/>
          </p:nvPr>
        </p:nvSpPr>
        <p:spPr>
          <a:xfrm>
            <a:off x="381000" y="2124694"/>
            <a:ext cx="8382000" cy="4504706"/>
          </a:xfrm>
        </p:spPr>
        <p:txBody>
          <a:bodyPr>
            <a:normAutofit fontScale="92500" lnSpcReduction="20000"/>
          </a:bodyPr>
          <a:lstStyle/>
          <a:p>
            <a:r>
              <a:rPr lang="en-US" dirty="0" smtClean="0"/>
              <a:t>Trained on CVD multiple zone furnaces</a:t>
            </a:r>
          </a:p>
          <a:p>
            <a:r>
              <a:rPr lang="en-US" dirty="0" smtClean="0"/>
              <a:t>Trained on thermal evaporators</a:t>
            </a:r>
          </a:p>
          <a:p>
            <a:r>
              <a:rPr lang="en-US" dirty="0" smtClean="0"/>
              <a:t>Trained in Raman spectroscopy</a:t>
            </a:r>
          </a:p>
          <a:p>
            <a:r>
              <a:rPr lang="en-US" dirty="0" smtClean="0"/>
              <a:t>Trained in UV visible optical spectroscopy</a:t>
            </a:r>
          </a:p>
          <a:p>
            <a:r>
              <a:rPr lang="en-US" dirty="0" smtClean="0"/>
              <a:t>Trained in vacuum systems</a:t>
            </a:r>
          </a:p>
          <a:p>
            <a:pPr lvl="1"/>
            <a:r>
              <a:rPr lang="en-US" dirty="0" smtClean="0"/>
              <a:t>Connection &amp; gas lines, vacuum pumps (both mechanical &amp; diffusion)</a:t>
            </a:r>
          </a:p>
          <a:p>
            <a:r>
              <a:rPr lang="en-US" dirty="0" smtClean="0"/>
              <a:t>Trained in spin coating</a:t>
            </a:r>
          </a:p>
          <a:p>
            <a:r>
              <a:rPr lang="en-US" dirty="0" smtClean="0"/>
              <a:t>Trained in semiconductor film transfer</a:t>
            </a:r>
          </a:p>
          <a:p>
            <a:r>
              <a:rPr lang="en-US" dirty="0" smtClean="0"/>
              <a:t>Trained in substrate cleaning techniques</a:t>
            </a:r>
          </a:p>
          <a:p>
            <a:r>
              <a:rPr lang="en-US" dirty="0" smtClean="0"/>
              <a:t>Exposure to both TEM and AFM</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9360" y="0"/>
            <a:ext cx="2834640" cy="2124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8379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txBox="1">
            <a:spLocks/>
          </p:cNvSpPr>
          <p:nvPr/>
        </p:nvSpPr>
        <p:spPr>
          <a:xfrm>
            <a:off x="1" y="1295400"/>
            <a:ext cx="9144000" cy="5715000"/>
          </a:xfrm>
          <a:prstGeom prst="rect">
            <a:avLst/>
          </a:prstGeom>
        </p:spPr>
        <p:txBody>
          <a:bodyPr vert="horz">
            <a:normAutofit fontScale="70000" lnSpcReduction="20000"/>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r>
              <a:rPr lang="en-US" dirty="0" smtClean="0"/>
              <a:t>1.) Band gap determination using absorption spectrum fitting procedure </a:t>
            </a:r>
          </a:p>
          <a:p>
            <a:pPr lvl="1"/>
            <a:r>
              <a:rPr lang="en-US" dirty="0" smtClean="0"/>
              <a:t>Author: Nader </a:t>
            </a:r>
            <a:r>
              <a:rPr lang="en-US" dirty="0" err="1" smtClean="0"/>
              <a:t>Ghobadi</a:t>
            </a:r>
            <a:endParaRPr lang="en-US" dirty="0" smtClean="0"/>
          </a:p>
          <a:p>
            <a:r>
              <a:rPr lang="en-US" dirty="0" smtClean="0"/>
              <a:t>2.) Optical Band Gap Studies of Tungsten </a:t>
            </a:r>
            <a:r>
              <a:rPr lang="en-US" dirty="0" err="1" smtClean="0"/>
              <a:t>Sulphoselenide</a:t>
            </a:r>
            <a:r>
              <a:rPr lang="en-US" dirty="0" smtClean="0"/>
              <a:t> Single Crystals Grown by a DVT Technique</a:t>
            </a:r>
          </a:p>
          <a:p>
            <a:pPr lvl="1"/>
            <a:r>
              <a:rPr lang="en-US" dirty="0" smtClean="0"/>
              <a:t>Author: D.A. </a:t>
            </a:r>
            <a:r>
              <a:rPr lang="en-US" dirty="0" err="1" smtClean="0"/>
              <a:t>Dholakia</a:t>
            </a:r>
            <a:r>
              <a:rPr lang="en-US" dirty="0" smtClean="0"/>
              <a:t>, G.K. Solanki, S.G. Patel, and M.K. Agarwal</a:t>
            </a:r>
          </a:p>
          <a:p>
            <a:r>
              <a:rPr lang="en-US" dirty="0" smtClean="0"/>
              <a:t>3.) Optical Properties of Thin Semiconductor Films</a:t>
            </a:r>
          </a:p>
          <a:p>
            <a:pPr lvl="1"/>
            <a:r>
              <a:rPr lang="en-US" dirty="0" smtClean="0"/>
              <a:t>Author: </a:t>
            </a:r>
            <a:r>
              <a:rPr lang="en-US" dirty="0" err="1" smtClean="0"/>
              <a:t>Grolik</a:t>
            </a:r>
            <a:r>
              <a:rPr lang="en-US" dirty="0" smtClean="0"/>
              <a:t> </a:t>
            </a:r>
            <a:r>
              <a:rPr lang="en-US" dirty="0" err="1" smtClean="0"/>
              <a:t>Benno</a:t>
            </a:r>
            <a:r>
              <a:rPr lang="en-US" dirty="0" smtClean="0"/>
              <a:t>, Kopp Joachim</a:t>
            </a:r>
          </a:p>
          <a:p>
            <a:r>
              <a:rPr lang="en-US" dirty="0" smtClean="0"/>
              <a:t>4.)CdTiO3 thin films from an </a:t>
            </a:r>
            <a:r>
              <a:rPr lang="en-US" dirty="0" err="1" smtClean="0"/>
              <a:t>octa</a:t>
            </a:r>
            <a:r>
              <a:rPr lang="en-US" dirty="0" smtClean="0"/>
              <a:t>-nuclear bimetallic single source precursor by aerosol assisted chemical </a:t>
            </a:r>
            <a:r>
              <a:rPr lang="en-US" dirty="0" err="1" smtClean="0"/>
              <a:t>vapo</a:t>
            </a:r>
            <a:r>
              <a:rPr lang="en-US" dirty="0" smtClean="0"/>
              <a:t> deposition</a:t>
            </a:r>
          </a:p>
          <a:p>
            <a:pPr lvl="1"/>
            <a:r>
              <a:rPr lang="en-US" dirty="0" smtClean="0"/>
              <a:t>Author: </a:t>
            </a:r>
            <a:r>
              <a:rPr lang="en-US" dirty="0" err="1" smtClean="0"/>
              <a:t>Shahzad</a:t>
            </a:r>
            <a:r>
              <a:rPr lang="en-US" dirty="0" smtClean="0"/>
              <a:t> Abu </a:t>
            </a:r>
            <a:r>
              <a:rPr lang="en-US" dirty="0" err="1" smtClean="0"/>
              <a:t>Bakar</a:t>
            </a:r>
            <a:r>
              <a:rPr lang="en-US" dirty="0" smtClean="0"/>
              <a:t>, Syed </a:t>
            </a:r>
            <a:r>
              <a:rPr lang="en-US" dirty="0" err="1" smtClean="0"/>
              <a:t>Tajammul</a:t>
            </a:r>
            <a:r>
              <a:rPr lang="en-US" dirty="0" smtClean="0"/>
              <a:t> Hussain and Muhammad </a:t>
            </a:r>
            <a:r>
              <a:rPr lang="en-US" dirty="0" err="1" smtClean="0"/>
              <a:t>Mazhar</a:t>
            </a:r>
            <a:endParaRPr lang="en-US" dirty="0" smtClean="0"/>
          </a:p>
          <a:p>
            <a:r>
              <a:rPr lang="en-US" dirty="0" smtClean="0"/>
              <a:t>5.)</a:t>
            </a:r>
            <a:r>
              <a:rPr lang="en-US" i="1" dirty="0" smtClean="0"/>
              <a:t> Optoelectronics</a:t>
            </a:r>
            <a:r>
              <a:rPr lang="en-US" dirty="0" smtClean="0"/>
              <a:t>, by E. </a:t>
            </a:r>
            <a:r>
              <a:rPr lang="en-US" dirty="0" err="1" smtClean="0"/>
              <a:t>Rosencher</a:t>
            </a:r>
            <a:r>
              <a:rPr lang="en-US" dirty="0" smtClean="0"/>
              <a:t>, 2002, equation (7.25)-Wikipedia</a:t>
            </a:r>
          </a:p>
          <a:p>
            <a:r>
              <a:rPr lang="en-US" dirty="0" smtClean="0"/>
              <a:t>6.)Optical Processes in Semiconductors, by Jacques I. </a:t>
            </a:r>
            <a:r>
              <a:rPr lang="en-US" dirty="0" err="1" smtClean="0"/>
              <a:t>Pankove</a:t>
            </a:r>
            <a:r>
              <a:rPr lang="en-US" dirty="0" smtClean="0"/>
              <a:t>, 1971</a:t>
            </a:r>
          </a:p>
          <a:p>
            <a:r>
              <a:rPr lang="en-US" dirty="0" smtClean="0"/>
              <a:t>7.) Band offsets and </a:t>
            </a:r>
            <a:r>
              <a:rPr lang="en-US" dirty="0" err="1" smtClean="0"/>
              <a:t>heterostructures</a:t>
            </a:r>
            <a:r>
              <a:rPr lang="en-US" dirty="0" smtClean="0"/>
              <a:t> of two-</a:t>
            </a:r>
            <a:r>
              <a:rPr lang="en-US" dirty="0" err="1" smtClean="0"/>
              <a:t>dimenstional</a:t>
            </a:r>
            <a:r>
              <a:rPr lang="en-US" dirty="0" smtClean="0"/>
              <a:t> semiconductors</a:t>
            </a:r>
          </a:p>
          <a:p>
            <a:pPr lvl="1"/>
            <a:r>
              <a:rPr lang="en-US" dirty="0" smtClean="0"/>
              <a:t>Author: Jun Kang, </a:t>
            </a:r>
            <a:r>
              <a:rPr lang="en-US" dirty="0" err="1" smtClean="0"/>
              <a:t>Sefaattin</a:t>
            </a:r>
            <a:r>
              <a:rPr lang="en-US" dirty="0" smtClean="0"/>
              <a:t> </a:t>
            </a:r>
            <a:r>
              <a:rPr lang="en-US" dirty="0" err="1" smtClean="0"/>
              <a:t>Tongay</a:t>
            </a:r>
            <a:r>
              <a:rPr lang="en-US" dirty="0" smtClean="0"/>
              <a:t>, Jian Zhou, </a:t>
            </a:r>
            <a:r>
              <a:rPr lang="en-US" dirty="0" err="1" smtClean="0"/>
              <a:t>Jingbo</a:t>
            </a:r>
            <a:r>
              <a:rPr lang="en-US" dirty="0" smtClean="0"/>
              <a:t> Li, and </a:t>
            </a:r>
            <a:r>
              <a:rPr lang="en-US" dirty="0" err="1" smtClean="0"/>
              <a:t>Junqiao</a:t>
            </a:r>
            <a:r>
              <a:rPr lang="en-US" dirty="0" smtClean="0"/>
              <a:t> Wu</a:t>
            </a:r>
          </a:p>
          <a:p>
            <a:r>
              <a:rPr lang="en-US" dirty="0" smtClean="0"/>
              <a:t>8.) Novel hetero-layered materials with tunable direct band gaps by sandwiching different metal disulfides and </a:t>
            </a:r>
            <a:r>
              <a:rPr lang="en-US" dirty="0" err="1" smtClean="0"/>
              <a:t>diselenides</a:t>
            </a:r>
            <a:endParaRPr lang="en-US" dirty="0" smtClean="0"/>
          </a:p>
          <a:p>
            <a:pPr lvl="1"/>
            <a:r>
              <a:rPr lang="en-US" dirty="0" smtClean="0"/>
              <a:t>Author: Humberto </a:t>
            </a:r>
            <a:r>
              <a:rPr lang="en-US" dirty="0" err="1" smtClean="0"/>
              <a:t>Terrones</a:t>
            </a:r>
            <a:r>
              <a:rPr lang="en-US" dirty="0" smtClean="0"/>
              <a:t>, </a:t>
            </a:r>
            <a:r>
              <a:rPr lang="en-US" dirty="0" err="1" smtClean="0"/>
              <a:t>Florentino</a:t>
            </a:r>
            <a:r>
              <a:rPr lang="en-US" dirty="0" smtClean="0"/>
              <a:t> Lopez-</a:t>
            </a:r>
            <a:r>
              <a:rPr lang="en-US" dirty="0" err="1" smtClean="0"/>
              <a:t>Urias</a:t>
            </a:r>
            <a:r>
              <a:rPr lang="en-US" dirty="0" smtClean="0"/>
              <a:t>, and Mauricio </a:t>
            </a:r>
            <a:r>
              <a:rPr lang="en-US" dirty="0" err="1" smtClean="0"/>
              <a:t>Terrones</a:t>
            </a:r>
            <a:endParaRPr lang="en-US" dirty="0" smtClean="0"/>
          </a:p>
          <a:p>
            <a:pPr marL="0" indent="0">
              <a:buFont typeface="Wingdings 2"/>
              <a:buNone/>
            </a:pPr>
            <a:endParaRPr lang="en-US" dirty="0" smtClean="0"/>
          </a:p>
        </p:txBody>
      </p:sp>
    </p:spTree>
    <p:extLst>
      <p:ext uri="{BB962C8B-B14F-4D97-AF65-F5344CB8AC3E}">
        <p14:creationId xmlns:p14="http://schemas.microsoft.com/office/powerpoint/2010/main" val="18786196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txBox="1">
            <a:spLocks/>
          </p:cNvSpPr>
          <p:nvPr/>
        </p:nvSpPr>
        <p:spPr>
          <a:xfrm>
            <a:off x="1" y="1143000"/>
            <a:ext cx="9144000" cy="5902915"/>
          </a:xfrm>
          <a:prstGeom prst="rect">
            <a:avLst/>
          </a:prstGeom>
        </p:spPr>
        <p:txBody>
          <a:bodyPr vert="horz">
            <a:normAutofit/>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r>
              <a:rPr lang="en-US" dirty="0" smtClean="0"/>
              <a:t>9.) First principles study of structural vibrational and electronic properties of graphene-like MX2 (M= Mo, </a:t>
            </a:r>
            <a:r>
              <a:rPr lang="en-US" dirty="0" err="1" smtClean="0"/>
              <a:t>Nb</a:t>
            </a:r>
            <a:r>
              <a:rPr lang="en-US" dirty="0" smtClean="0"/>
              <a:t>, W, Ta; X= S, Se, </a:t>
            </a:r>
            <a:r>
              <a:rPr lang="en-US" dirty="0" err="1" smtClean="0"/>
              <a:t>Te</a:t>
            </a:r>
            <a:r>
              <a:rPr lang="en-US" dirty="0" smtClean="0"/>
              <a:t>) monolayers</a:t>
            </a:r>
          </a:p>
          <a:p>
            <a:pPr lvl="1"/>
            <a:r>
              <a:rPr lang="en-US" dirty="0" smtClean="0"/>
              <a:t>Author: Yi Ding, </a:t>
            </a:r>
            <a:r>
              <a:rPr lang="en-US" dirty="0" err="1" smtClean="0"/>
              <a:t>Yanli</a:t>
            </a:r>
            <a:r>
              <a:rPr lang="en-US" dirty="0" smtClean="0"/>
              <a:t> Wang, Jun Ni, Lin Shi, </a:t>
            </a:r>
            <a:r>
              <a:rPr lang="en-US" dirty="0" err="1" smtClean="0"/>
              <a:t>Siqi</a:t>
            </a:r>
            <a:r>
              <a:rPr lang="en-US" dirty="0" smtClean="0"/>
              <a:t> Shi, </a:t>
            </a:r>
            <a:r>
              <a:rPr lang="en-US" dirty="0" err="1" smtClean="0"/>
              <a:t>Weihua</a:t>
            </a:r>
            <a:r>
              <a:rPr lang="en-US" dirty="0" smtClean="0"/>
              <a:t> Tang</a:t>
            </a:r>
          </a:p>
          <a:p>
            <a:r>
              <a:rPr lang="en-US" dirty="0" smtClean="0"/>
              <a:t>10.) Electronegativity and Bond Energy</a:t>
            </a:r>
          </a:p>
          <a:p>
            <a:pPr lvl="1"/>
            <a:r>
              <a:rPr lang="en-US" dirty="0" smtClean="0"/>
              <a:t>Author: R. T. Sanderson</a:t>
            </a:r>
          </a:p>
          <a:p>
            <a:pPr marL="0" indent="0">
              <a:buFont typeface="Wingdings 2"/>
              <a:buNone/>
            </a:pPr>
            <a:endParaRPr lang="en-US" dirty="0" smtClean="0"/>
          </a:p>
        </p:txBody>
      </p:sp>
    </p:spTree>
    <p:extLst>
      <p:ext uri="{BB962C8B-B14F-4D97-AF65-F5344CB8AC3E}">
        <p14:creationId xmlns:p14="http://schemas.microsoft.com/office/powerpoint/2010/main" val="19314757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67000"/>
            <a:ext cx="8229600" cy="1143000"/>
          </a:xfrm>
        </p:spPr>
        <p:txBody>
          <a:bodyPr>
            <a:noAutofit/>
          </a:bodyPr>
          <a:lstStyle/>
          <a:p>
            <a:r>
              <a:rPr lang="en-US" sz="9600" dirty="0" smtClean="0"/>
              <a:t>Thank You</a:t>
            </a:r>
            <a:endParaRPr lang="en-US" sz="9600" dirty="0"/>
          </a:p>
        </p:txBody>
      </p:sp>
    </p:spTree>
    <p:extLst>
      <p:ext uri="{BB962C8B-B14F-4D97-AF65-F5344CB8AC3E}">
        <p14:creationId xmlns:p14="http://schemas.microsoft.com/office/powerpoint/2010/main" val="3303495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 Materials</a:t>
            </a:r>
            <a:endParaRPr lang="en-US" dirty="0"/>
          </a:p>
        </p:txBody>
      </p:sp>
      <p:pic>
        <p:nvPicPr>
          <p:cNvPr id="4" name="Picture 3"/>
          <p:cNvPicPr>
            <a:picLocks noChangeAspect="1"/>
          </p:cNvPicPr>
          <p:nvPr/>
        </p:nvPicPr>
        <p:blipFill>
          <a:blip r:embed="rId2"/>
          <a:stretch>
            <a:fillRect/>
          </a:stretch>
        </p:blipFill>
        <p:spPr>
          <a:xfrm>
            <a:off x="-152400" y="1316256"/>
            <a:ext cx="4230991" cy="5541744"/>
          </a:xfrm>
          <a:prstGeom prst="rect">
            <a:avLst/>
          </a:prstGeom>
        </p:spPr>
      </p:pic>
      <p:grpSp>
        <p:nvGrpSpPr>
          <p:cNvPr id="22" name="Group 21"/>
          <p:cNvGrpSpPr/>
          <p:nvPr/>
        </p:nvGrpSpPr>
        <p:grpSpPr>
          <a:xfrm>
            <a:off x="4023587" y="2152993"/>
            <a:ext cx="4937760" cy="4023360"/>
            <a:chOff x="3608277" y="1739520"/>
            <a:chExt cx="5312415" cy="4390760"/>
          </a:xfrm>
        </p:grpSpPr>
        <p:sp>
          <p:nvSpPr>
            <p:cNvPr id="6" name="TextBox 5"/>
            <p:cNvSpPr txBox="1"/>
            <p:nvPr/>
          </p:nvSpPr>
          <p:spPr>
            <a:xfrm>
              <a:off x="3608277" y="1777125"/>
              <a:ext cx="2470018" cy="705352"/>
            </a:xfrm>
            <a:prstGeom prst="rect">
              <a:avLst/>
            </a:prstGeom>
            <a:noFill/>
          </p:spPr>
          <p:txBody>
            <a:bodyPr wrap="none" rtlCol="0">
              <a:spAutoFit/>
            </a:bodyPr>
            <a:lstStyle/>
            <a:p>
              <a:r>
                <a:rPr lang="en-US" dirty="0" smtClean="0"/>
                <a:t>M= Transition Metal</a:t>
              </a:r>
            </a:p>
            <a:p>
              <a:endParaRPr lang="en-US" dirty="0"/>
            </a:p>
          </p:txBody>
        </p:sp>
        <p:sp>
          <p:nvSpPr>
            <p:cNvPr id="7" name="TextBox 6"/>
            <p:cNvSpPr txBox="1"/>
            <p:nvPr/>
          </p:nvSpPr>
          <p:spPr>
            <a:xfrm>
              <a:off x="6398858" y="1739520"/>
              <a:ext cx="1804310" cy="705352"/>
            </a:xfrm>
            <a:prstGeom prst="rect">
              <a:avLst/>
            </a:prstGeom>
            <a:noFill/>
          </p:spPr>
          <p:txBody>
            <a:bodyPr wrap="none" rtlCol="0">
              <a:spAutoFit/>
            </a:bodyPr>
            <a:lstStyle/>
            <a:p>
              <a:r>
                <a:rPr lang="en-US" dirty="0" smtClean="0"/>
                <a:t>X = </a:t>
              </a:r>
              <a:r>
                <a:rPr lang="en-US" dirty="0" err="1" smtClean="0"/>
                <a:t>Chalcogen</a:t>
              </a:r>
              <a:endParaRPr lang="en-US" dirty="0"/>
            </a:p>
            <a:p>
              <a:endParaRPr lang="en-US" dirty="0"/>
            </a:p>
          </p:txBody>
        </p:sp>
        <p:grpSp>
          <p:nvGrpSpPr>
            <p:cNvPr id="8" name="Group 7"/>
            <p:cNvGrpSpPr/>
            <p:nvPr/>
          </p:nvGrpSpPr>
          <p:grpSpPr>
            <a:xfrm>
              <a:off x="3822633" y="2910671"/>
              <a:ext cx="1686758" cy="2024799"/>
              <a:chOff x="6269236" y="3154680"/>
              <a:chExt cx="1686758" cy="2024799"/>
            </a:xfrm>
          </p:grpSpPr>
          <p:sp>
            <p:nvSpPr>
              <p:cNvPr id="18" name="Rectangle 17"/>
              <p:cNvSpPr/>
              <p:nvPr/>
            </p:nvSpPr>
            <p:spPr>
              <a:xfrm rot="21424299">
                <a:off x="6486114" y="4147921"/>
                <a:ext cx="1469880" cy="1031558"/>
              </a:xfrm>
              <a:prstGeom prst="rect">
                <a:avLst/>
              </a:prstGeom>
              <a:solidFill>
                <a:schemeClr val="accent3"/>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409628" y="3154680"/>
                <a:ext cx="1469880" cy="1031558"/>
              </a:xfrm>
              <a:prstGeom prst="rect">
                <a:avLst/>
              </a:prstGeom>
              <a:solidFill>
                <a:schemeClr val="accent3"/>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269236" y="3154680"/>
                <a:ext cx="1455848" cy="923329"/>
              </a:xfrm>
              <a:prstGeom prst="rect">
                <a:avLst/>
              </a:prstGeom>
              <a:noFill/>
            </p:spPr>
            <p:txBody>
              <a:bodyPr wrap="none" rtlCol="0">
                <a:spAutoFit/>
                <a:scene3d>
                  <a:camera prst="perspectiveContrastingRightFacing"/>
                  <a:lightRig rig="threePt" dir="t"/>
                </a:scene3d>
              </a:bodyPr>
              <a:lstStyle/>
              <a:p>
                <a:r>
                  <a:rPr lang="en-US" dirty="0" smtClean="0"/>
                  <a:t>42</a:t>
                </a:r>
              </a:p>
              <a:p>
                <a:r>
                  <a:rPr lang="en-US" dirty="0" smtClean="0"/>
                  <a:t>Mo</a:t>
                </a:r>
              </a:p>
              <a:p>
                <a:r>
                  <a:rPr lang="en-US" dirty="0" smtClean="0"/>
                  <a:t>Molybdenum</a:t>
                </a:r>
                <a:endParaRPr lang="en-US" dirty="0"/>
              </a:p>
            </p:txBody>
          </p:sp>
          <p:sp>
            <p:nvSpPr>
              <p:cNvPr id="21" name="TextBox 20"/>
              <p:cNvSpPr txBox="1"/>
              <p:nvPr/>
            </p:nvSpPr>
            <p:spPr>
              <a:xfrm>
                <a:off x="6615347" y="4186238"/>
                <a:ext cx="1072473" cy="923330"/>
              </a:xfrm>
              <a:prstGeom prst="rect">
                <a:avLst/>
              </a:prstGeom>
              <a:noFill/>
            </p:spPr>
            <p:txBody>
              <a:bodyPr wrap="none" rtlCol="0">
                <a:spAutoFit/>
                <a:scene3d>
                  <a:camera prst="perspectiveContrastingRightFacing"/>
                  <a:lightRig rig="threePt" dir="t"/>
                </a:scene3d>
              </a:bodyPr>
              <a:lstStyle/>
              <a:p>
                <a:r>
                  <a:rPr lang="en-US" dirty="0" smtClean="0"/>
                  <a:t>74</a:t>
                </a:r>
              </a:p>
              <a:p>
                <a:r>
                  <a:rPr lang="en-US" dirty="0" smtClean="0"/>
                  <a:t>W</a:t>
                </a:r>
              </a:p>
              <a:p>
                <a:r>
                  <a:rPr lang="en-US" dirty="0" smtClean="0"/>
                  <a:t>Tungsten</a:t>
                </a:r>
                <a:endParaRPr lang="en-US" dirty="0"/>
              </a:p>
            </p:txBody>
          </p:sp>
        </p:grpSp>
        <p:grpSp>
          <p:nvGrpSpPr>
            <p:cNvPr id="9" name="Group 8"/>
            <p:cNvGrpSpPr/>
            <p:nvPr/>
          </p:nvGrpSpPr>
          <p:grpSpPr>
            <a:xfrm>
              <a:off x="6940555" y="2135497"/>
              <a:ext cx="1980137" cy="3994783"/>
              <a:chOff x="9144465" y="2623502"/>
              <a:chExt cx="1980137" cy="3994783"/>
            </a:xfrm>
          </p:grpSpPr>
          <p:sp>
            <p:nvSpPr>
              <p:cNvPr id="10" name="Rectangle 9"/>
              <p:cNvSpPr/>
              <p:nvPr/>
            </p:nvSpPr>
            <p:spPr>
              <a:xfrm rot="844530">
                <a:off x="9144465" y="5586727"/>
                <a:ext cx="1469880" cy="1031558"/>
              </a:xfrm>
              <a:prstGeom prst="rect">
                <a:avLst/>
              </a:prstGeom>
              <a:solidFill>
                <a:schemeClr val="accent1"/>
              </a:solidFill>
              <a:ln>
                <a:noFill/>
              </a:ln>
              <a:effectLst>
                <a:outerShdw blurRad="225425" dist="50800" dir="5220000" algn="ctr">
                  <a:srgbClr val="000000">
                    <a:alpha val="33000"/>
                  </a:srgbClr>
                </a:outerShdw>
              </a:effectLst>
              <a:scene3d>
                <a:camera prst="perspectiveHeroicExtremeLeftFacing"/>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591285">
                <a:off x="9403472" y="4618207"/>
                <a:ext cx="1469880" cy="1031558"/>
              </a:xfrm>
              <a:prstGeom prst="rect">
                <a:avLst/>
              </a:prstGeom>
              <a:solidFill>
                <a:schemeClr val="accent1"/>
              </a:solidFill>
              <a:ln>
                <a:noFill/>
              </a:ln>
              <a:effectLst>
                <a:outerShdw blurRad="225425" dist="50800" dir="5220000" algn="ctr">
                  <a:srgbClr val="000000">
                    <a:alpha val="33000"/>
                  </a:srgbClr>
                </a:outerShdw>
              </a:effectLst>
              <a:scene3d>
                <a:camera prst="perspectiveHeroicExtremeLeftFacing"/>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266392">
                <a:off x="9573060" y="3647299"/>
                <a:ext cx="1469880" cy="1031558"/>
              </a:xfrm>
              <a:prstGeom prst="rect">
                <a:avLst/>
              </a:prstGeom>
              <a:solidFill>
                <a:schemeClr val="accent1"/>
              </a:solidFill>
              <a:ln>
                <a:noFill/>
              </a:ln>
              <a:effectLst>
                <a:outerShdw blurRad="225425" dist="50800" dir="5220000" algn="ctr">
                  <a:srgbClr val="000000">
                    <a:alpha val="33000"/>
                  </a:srgbClr>
                </a:outerShdw>
              </a:effectLst>
              <a:scene3d>
                <a:camera prst="perspectiveHeroicExtremeLeftFacing"/>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654722" y="2652133"/>
                <a:ext cx="1469880" cy="1031558"/>
              </a:xfrm>
              <a:prstGeom prst="rect">
                <a:avLst/>
              </a:prstGeom>
              <a:solidFill>
                <a:schemeClr val="accent1"/>
              </a:solidFill>
              <a:ln>
                <a:noFill/>
              </a:ln>
              <a:effectLst>
                <a:outerShdw blurRad="225425" dist="50800" dir="5220000" algn="ctr">
                  <a:srgbClr val="000000">
                    <a:alpha val="33000"/>
                  </a:srgbClr>
                </a:outerShdw>
              </a:effectLst>
              <a:scene3d>
                <a:camera prst="perspectiveHeroicExtremeLeftFacing"/>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925432" y="2623502"/>
                <a:ext cx="928459" cy="923330"/>
              </a:xfrm>
              <a:prstGeom prst="rect">
                <a:avLst/>
              </a:prstGeom>
              <a:noFill/>
            </p:spPr>
            <p:txBody>
              <a:bodyPr wrap="none" rtlCol="0">
                <a:spAutoFit/>
                <a:scene3d>
                  <a:camera prst="perspectiveHeroicExtremeLeftFacing"/>
                  <a:lightRig rig="threePt" dir="t"/>
                </a:scene3d>
              </a:bodyPr>
              <a:lstStyle/>
              <a:p>
                <a:r>
                  <a:rPr lang="en-US" dirty="0" smtClean="0"/>
                  <a:t>8</a:t>
                </a:r>
              </a:p>
              <a:p>
                <a:r>
                  <a:rPr lang="en-US" dirty="0" smtClean="0"/>
                  <a:t>O</a:t>
                </a:r>
              </a:p>
              <a:p>
                <a:r>
                  <a:rPr lang="en-US" dirty="0" smtClean="0"/>
                  <a:t>Oxygen</a:t>
                </a:r>
                <a:endParaRPr lang="en-US" dirty="0"/>
              </a:p>
            </p:txBody>
          </p:sp>
          <p:sp>
            <p:nvSpPr>
              <p:cNvPr id="15" name="TextBox 14"/>
              <p:cNvSpPr txBox="1"/>
              <p:nvPr/>
            </p:nvSpPr>
            <p:spPr>
              <a:xfrm rot="565091">
                <a:off x="9848680" y="3663671"/>
                <a:ext cx="755335" cy="923330"/>
              </a:xfrm>
              <a:prstGeom prst="rect">
                <a:avLst/>
              </a:prstGeom>
              <a:noFill/>
            </p:spPr>
            <p:txBody>
              <a:bodyPr wrap="none" rtlCol="0">
                <a:spAutoFit/>
                <a:scene3d>
                  <a:camera prst="perspectiveHeroicExtremeLeftFacing"/>
                  <a:lightRig rig="threePt" dir="t"/>
                </a:scene3d>
              </a:bodyPr>
              <a:lstStyle/>
              <a:p>
                <a:r>
                  <a:rPr lang="en-US" dirty="0" smtClean="0"/>
                  <a:t>16</a:t>
                </a:r>
              </a:p>
              <a:p>
                <a:r>
                  <a:rPr lang="en-US" dirty="0" smtClean="0"/>
                  <a:t>S</a:t>
                </a:r>
              </a:p>
              <a:p>
                <a:r>
                  <a:rPr lang="en-US" dirty="0" smtClean="0"/>
                  <a:t>Sulfur</a:t>
                </a:r>
                <a:endParaRPr lang="en-US" dirty="0"/>
              </a:p>
            </p:txBody>
          </p:sp>
          <p:sp>
            <p:nvSpPr>
              <p:cNvPr id="16" name="TextBox 15"/>
              <p:cNvSpPr txBox="1"/>
              <p:nvPr/>
            </p:nvSpPr>
            <p:spPr>
              <a:xfrm rot="539762">
                <a:off x="9528138" y="4660035"/>
                <a:ext cx="1080745" cy="923330"/>
              </a:xfrm>
              <a:prstGeom prst="rect">
                <a:avLst/>
              </a:prstGeom>
              <a:noFill/>
            </p:spPr>
            <p:txBody>
              <a:bodyPr wrap="none" rtlCol="0">
                <a:spAutoFit/>
                <a:scene3d>
                  <a:camera prst="perspectiveHeroicExtremeLeftFacing"/>
                  <a:lightRig rig="threePt" dir="t"/>
                </a:scene3d>
              </a:bodyPr>
              <a:lstStyle/>
              <a:p>
                <a:r>
                  <a:rPr lang="en-US" dirty="0" smtClean="0"/>
                  <a:t>34</a:t>
                </a:r>
              </a:p>
              <a:p>
                <a:r>
                  <a:rPr lang="en-US" dirty="0" smtClean="0"/>
                  <a:t>Se</a:t>
                </a:r>
              </a:p>
              <a:p>
                <a:r>
                  <a:rPr lang="en-US" dirty="0" smtClean="0"/>
                  <a:t>Selenium</a:t>
                </a:r>
                <a:endParaRPr lang="en-US" dirty="0"/>
              </a:p>
            </p:txBody>
          </p:sp>
          <p:sp>
            <p:nvSpPr>
              <p:cNvPr id="17" name="TextBox 16"/>
              <p:cNvSpPr txBox="1"/>
              <p:nvPr/>
            </p:nvSpPr>
            <p:spPr>
              <a:xfrm rot="941259">
                <a:off x="9339160" y="5593177"/>
                <a:ext cx="1080489" cy="923330"/>
              </a:xfrm>
              <a:prstGeom prst="rect">
                <a:avLst/>
              </a:prstGeom>
              <a:noFill/>
            </p:spPr>
            <p:txBody>
              <a:bodyPr wrap="none" rtlCol="0">
                <a:spAutoFit/>
                <a:scene3d>
                  <a:camera prst="perspectiveHeroicExtremeLeftFacing"/>
                  <a:lightRig rig="threePt" dir="t"/>
                </a:scene3d>
              </a:bodyPr>
              <a:lstStyle/>
              <a:p>
                <a:r>
                  <a:rPr lang="en-US" dirty="0" smtClean="0"/>
                  <a:t>52</a:t>
                </a:r>
              </a:p>
              <a:p>
                <a:r>
                  <a:rPr lang="en-US" dirty="0" err="1" smtClean="0"/>
                  <a:t>Te</a:t>
                </a:r>
                <a:endParaRPr lang="en-US" dirty="0" smtClean="0"/>
              </a:p>
              <a:p>
                <a:r>
                  <a:rPr lang="en-US" dirty="0" smtClean="0"/>
                  <a:t>Tellurium</a:t>
                </a:r>
                <a:endParaRPr lang="en-US" dirty="0"/>
              </a:p>
            </p:txBody>
          </p:sp>
        </p:grpSp>
      </p:grpSp>
    </p:spTree>
    <p:extLst>
      <p:ext uri="{BB962C8B-B14F-4D97-AF65-F5344CB8AC3E}">
        <p14:creationId xmlns:p14="http://schemas.microsoft.com/office/powerpoint/2010/main" val="20350079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 Band Gaps</a:t>
            </a:r>
            <a:endParaRPr lang="en-US" dirty="0"/>
          </a:p>
        </p:txBody>
      </p:sp>
      <p:pic>
        <p:nvPicPr>
          <p:cNvPr id="5" name="Picture 4"/>
          <p:cNvPicPr>
            <a:picLocks noChangeAspect="1"/>
          </p:cNvPicPr>
          <p:nvPr/>
        </p:nvPicPr>
        <p:blipFill>
          <a:blip r:embed="rId3"/>
          <a:stretch>
            <a:fillRect/>
          </a:stretch>
        </p:blipFill>
        <p:spPr>
          <a:xfrm>
            <a:off x="990600" y="2145532"/>
            <a:ext cx="6992468" cy="3291840"/>
          </a:xfrm>
          <a:prstGeom prst="rect">
            <a:avLst/>
          </a:prstGeom>
        </p:spPr>
      </p:pic>
      <p:sp>
        <p:nvSpPr>
          <p:cNvPr id="6" name="TextBox 5"/>
          <p:cNvSpPr txBox="1"/>
          <p:nvPr/>
        </p:nvSpPr>
        <p:spPr>
          <a:xfrm>
            <a:off x="108606" y="6120105"/>
            <a:ext cx="12083394" cy="523220"/>
          </a:xfrm>
          <a:prstGeom prst="rect">
            <a:avLst/>
          </a:prstGeom>
          <a:noFill/>
        </p:spPr>
        <p:txBody>
          <a:bodyPr wrap="square" rtlCol="0">
            <a:spAutoFit/>
          </a:bodyPr>
          <a:lstStyle/>
          <a:p>
            <a:r>
              <a:rPr lang="en-US" sz="1400" b="1" dirty="0" smtClean="0"/>
              <a:t>Ref. 1 Extraordinary </a:t>
            </a:r>
            <a:r>
              <a:rPr lang="en-US" sz="1400" b="1" dirty="0"/>
              <a:t>Room-Temperature Photoluminescence in  </a:t>
            </a:r>
            <a:r>
              <a:rPr lang="en-US" sz="1400" b="1" dirty="0" smtClean="0"/>
              <a:t>Triangular WS2 Monolayers  </a:t>
            </a:r>
          </a:p>
          <a:p>
            <a:r>
              <a:rPr lang="en-US" sz="1400" b="1" dirty="0" smtClean="0"/>
              <a:t>-</a:t>
            </a:r>
            <a:r>
              <a:rPr lang="en-US" sz="1400" b="1" dirty="0"/>
              <a:t>Humberto R. </a:t>
            </a:r>
            <a:r>
              <a:rPr lang="en-US" sz="1400" b="1" dirty="0" err="1" smtClean="0"/>
              <a:t>Gutiérrez</a:t>
            </a:r>
            <a:r>
              <a:rPr lang="en-US" sz="1400" b="1" dirty="0"/>
              <a:t> </a:t>
            </a:r>
            <a:r>
              <a:rPr lang="en-US" sz="1400" b="1" dirty="0" smtClean="0"/>
              <a:t>et al., 2012</a:t>
            </a:r>
          </a:p>
        </p:txBody>
      </p:sp>
      <p:sp>
        <p:nvSpPr>
          <p:cNvPr id="7" name="TextBox 6"/>
          <p:cNvSpPr txBox="1"/>
          <p:nvPr/>
        </p:nvSpPr>
        <p:spPr>
          <a:xfrm>
            <a:off x="2667000" y="1776200"/>
            <a:ext cx="3343800" cy="369332"/>
          </a:xfrm>
          <a:prstGeom prst="rect">
            <a:avLst/>
          </a:prstGeom>
          <a:noFill/>
        </p:spPr>
        <p:txBody>
          <a:bodyPr wrap="none" rtlCol="0">
            <a:spAutoFit/>
          </a:bodyPr>
          <a:lstStyle/>
          <a:p>
            <a:r>
              <a:rPr lang="en-US" dirty="0" smtClean="0"/>
              <a:t>Electronic Band Structure of WS2</a:t>
            </a:r>
            <a:endParaRPr lang="en-US" dirty="0"/>
          </a:p>
        </p:txBody>
      </p:sp>
      <p:sp>
        <p:nvSpPr>
          <p:cNvPr id="12" name="TextBox 11"/>
          <p:cNvSpPr txBox="1"/>
          <p:nvPr/>
        </p:nvSpPr>
        <p:spPr>
          <a:xfrm>
            <a:off x="108606" y="5437372"/>
            <a:ext cx="9035394" cy="369332"/>
          </a:xfrm>
          <a:prstGeom prst="rect">
            <a:avLst/>
          </a:prstGeom>
          <a:noFill/>
        </p:spPr>
        <p:txBody>
          <a:bodyPr wrap="square" rtlCol="0">
            <a:spAutoFit/>
          </a:bodyPr>
          <a:lstStyle/>
          <a:p>
            <a:r>
              <a:rPr lang="en-US" dirty="0" smtClean="0"/>
              <a:t>Note: Bottom is valence band, Top is conduction band</a:t>
            </a:r>
          </a:p>
        </p:txBody>
      </p:sp>
    </p:spTree>
    <p:extLst>
      <p:ext uri="{BB962C8B-B14F-4D97-AF65-F5344CB8AC3E}">
        <p14:creationId xmlns:p14="http://schemas.microsoft.com/office/powerpoint/2010/main" val="28667714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 Applications</a:t>
            </a:r>
            <a:endParaRPr lang="en-US" dirty="0"/>
          </a:p>
        </p:txBody>
      </p:sp>
      <p:sp>
        <p:nvSpPr>
          <p:cNvPr id="3" name="TextBox 2"/>
          <p:cNvSpPr txBox="1"/>
          <p:nvPr/>
        </p:nvSpPr>
        <p:spPr>
          <a:xfrm>
            <a:off x="381000" y="1447800"/>
            <a:ext cx="838200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Can be used for things such as solar cells</a:t>
            </a:r>
          </a:p>
          <a:p>
            <a:pPr marL="285750" indent="-285750">
              <a:buFont typeface="Arial" panose="020B0604020202020204" pitchFamily="34" charset="0"/>
              <a:buChar char="•"/>
            </a:pPr>
            <a:r>
              <a:rPr lang="en-US" sz="2800" dirty="0" err="1" smtClean="0"/>
              <a:t>Optoelectric</a:t>
            </a:r>
            <a:r>
              <a:rPr lang="en-US" sz="2800" dirty="0" smtClean="0"/>
              <a:t> Devices</a:t>
            </a:r>
          </a:p>
          <a:p>
            <a:pPr marL="285750" indent="-285750">
              <a:buFont typeface="Arial" panose="020B0604020202020204" pitchFamily="34" charset="0"/>
              <a:buChar char="•"/>
            </a:pPr>
            <a:r>
              <a:rPr lang="en-US" sz="2800" dirty="0" smtClean="0"/>
              <a:t>Other Low-Power Electronics</a:t>
            </a:r>
            <a:endParaRPr lang="en-US" sz="2800" dirty="0"/>
          </a:p>
        </p:txBody>
      </p:sp>
      <p:sp>
        <p:nvSpPr>
          <p:cNvPr id="4" name="TextBox 3"/>
          <p:cNvSpPr txBox="1"/>
          <p:nvPr/>
        </p:nvSpPr>
        <p:spPr>
          <a:xfrm>
            <a:off x="152400" y="4038600"/>
            <a:ext cx="5410200" cy="369332"/>
          </a:xfrm>
          <a:prstGeom prst="rect">
            <a:avLst/>
          </a:prstGeom>
          <a:noFill/>
        </p:spPr>
        <p:txBody>
          <a:bodyPr wrap="square" rtlCol="0">
            <a:spAutoFit/>
          </a:bodyPr>
          <a:lstStyle/>
          <a:p>
            <a:r>
              <a:rPr lang="en-US" dirty="0" smtClean="0"/>
              <a:t>Solar </a:t>
            </a:r>
            <a:r>
              <a:rPr lang="en-US" dirty="0"/>
              <a:t>C</a:t>
            </a:r>
            <a:r>
              <a:rPr lang="en-US" dirty="0" smtClean="0"/>
              <a:t>ell Layout:</a:t>
            </a:r>
            <a:endParaRPr lang="en-US" dirty="0"/>
          </a:p>
        </p:txBody>
      </p:sp>
      <p:grpSp>
        <p:nvGrpSpPr>
          <p:cNvPr id="5" name="Group 4"/>
          <p:cNvGrpSpPr/>
          <p:nvPr/>
        </p:nvGrpSpPr>
        <p:grpSpPr>
          <a:xfrm>
            <a:off x="2438400" y="2832795"/>
            <a:ext cx="6079742" cy="2978520"/>
            <a:chOff x="2293033" y="2197470"/>
            <a:chExt cx="6520765" cy="3194581"/>
          </a:xfrm>
        </p:grpSpPr>
        <p:pic>
          <p:nvPicPr>
            <p:cNvPr id="6" name="Picture 5"/>
            <p:cNvPicPr>
              <a:picLocks noChangeAspect="1"/>
            </p:cNvPicPr>
            <p:nvPr/>
          </p:nvPicPr>
          <p:blipFill>
            <a:blip r:embed="rId2"/>
            <a:stretch>
              <a:fillRect/>
            </a:stretch>
          </p:blipFill>
          <p:spPr>
            <a:xfrm>
              <a:off x="2869683" y="2197470"/>
              <a:ext cx="5944115" cy="3194581"/>
            </a:xfrm>
            <a:prstGeom prst="rect">
              <a:avLst/>
            </a:prstGeom>
          </p:spPr>
        </p:pic>
        <p:sp>
          <p:nvSpPr>
            <p:cNvPr id="7" name="Rectangle 6"/>
            <p:cNvSpPr/>
            <p:nvPr/>
          </p:nvSpPr>
          <p:spPr>
            <a:xfrm>
              <a:off x="2293033" y="2197470"/>
              <a:ext cx="576649" cy="31945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119743" y="5943600"/>
            <a:ext cx="8077200" cy="553357"/>
          </a:xfrm>
          <a:prstGeom prst="rect">
            <a:avLst/>
          </a:prstGeom>
        </p:spPr>
        <p:txBody>
          <a:bodyPr wrap="square">
            <a:spAutoFit/>
          </a:bodyPr>
          <a:lstStyle/>
          <a:p>
            <a:pPr>
              <a:lnSpc>
                <a:spcPct val="107000"/>
              </a:lnSpc>
            </a:pPr>
            <a:r>
              <a:rPr lang="en-US" sz="1400" b="1" dirty="0">
                <a:ea typeface="Calibri" panose="020F0502020204030204" pitchFamily="34" charset="0"/>
                <a:cs typeface="AdvOTce3d9a73"/>
              </a:rPr>
              <a:t>Ref. </a:t>
            </a:r>
            <a:r>
              <a:rPr lang="en-US" sz="1400" b="1" dirty="0" smtClean="0">
                <a:ea typeface="Calibri" panose="020F0502020204030204" pitchFamily="34" charset="0"/>
                <a:cs typeface="AdvOTce3d9a73"/>
              </a:rPr>
              <a:t> 2 </a:t>
            </a:r>
            <a:r>
              <a:rPr lang="en-US" sz="1400" b="1" dirty="0">
                <a:ea typeface="Calibri" panose="020F0502020204030204" pitchFamily="34" charset="0"/>
                <a:cs typeface="AdvOTce3d9a73"/>
              </a:rPr>
              <a:t>Extraordinary Sunlight Absorption and One Nanometer Thick</a:t>
            </a:r>
            <a:r>
              <a:rPr lang="en-US" sz="1400" b="1" dirty="0">
                <a:ea typeface="Calibri" panose="020F0502020204030204" pitchFamily="34" charset="0"/>
                <a:cs typeface="Times New Roman" panose="02020603050405020304" pitchFamily="18" charset="0"/>
              </a:rPr>
              <a:t> </a:t>
            </a:r>
            <a:r>
              <a:rPr lang="en-US" sz="1400" b="1" dirty="0">
                <a:ea typeface="Calibri" panose="020F0502020204030204" pitchFamily="34" charset="0"/>
                <a:cs typeface="AdvOTce3d9a73"/>
              </a:rPr>
              <a:t>Photovoltaics Using Two-Dimensional Monolayer </a:t>
            </a:r>
            <a:r>
              <a:rPr lang="en-US" sz="1400" b="1" dirty="0" smtClean="0">
                <a:ea typeface="Calibri" panose="020F0502020204030204" pitchFamily="34" charset="0"/>
                <a:cs typeface="AdvOTce3d9a73"/>
              </a:rPr>
              <a:t>Materials</a:t>
            </a:r>
            <a:r>
              <a:rPr lang="en-US" sz="1400" b="1" dirty="0" smtClean="0">
                <a:ea typeface="Calibri" panose="020F0502020204030204" pitchFamily="34" charset="0"/>
                <a:cs typeface="AdvOTd369e91e"/>
              </a:rPr>
              <a:t>- </a:t>
            </a:r>
            <a:r>
              <a:rPr lang="en-US" sz="1400" b="1" dirty="0">
                <a:ea typeface="Calibri" panose="020F0502020204030204" pitchFamily="34" charset="0"/>
                <a:cs typeface="AdvOTd369e91e"/>
              </a:rPr>
              <a:t>Marco </a:t>
            </a:r>
            <a:r>
              <a:rPr lang="en-US" sz="1400" b="1" dirty="0" err="1">
                <a:ea typeface="Calibri" panose="020F0502020204030204" pitchFamily="34" charset="0"/>
                <a:cs typeface="AdvOTd369e91e"/>
              </a:rPr>
              <a:t>Bernardi</a:t>
            </a:r>
            <a:r>
              <a:rPr lang="en-US" sz="1400" b="1" dirty="0">
                <a:ea typeface="Calibri" panose="020F0502020204030204" pitchFamily="34" charset="0"/>
                <a:cs typeface="AdvOTd369e91e"/>
              </a:rPr>
              <a:t> et al, 2013</a:t>
            </a:r>
          </a:p>
        </p:txBody>
      </p:sp>
    </p:spTree>
    <p:extLst>
      <p:ext uri="{BB962C8B-B14F-4D97-AF65-F5344CB8AC3E}">
        <p14:creationId xmlns:p14="http://schemas.microsoft.com/office/powerpoint/2010/main" val="7766010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 Structure</a:t>
            </a:r>
            <a:endParaRPr lang="en-US" dirty="0"/>
          </a:p>
        </p:txBody>
      </p:sp>
      <p:pic>
        <p:nvPicPr>
          <p:cNvPr id="4" name="Picture 3"/>
          <p:cNvPicPr>
            <a:picLocks noChangeAspect="1"/>
          </p:cNvPicPr>
          <p:nvPr/>
        </p:nvPicPr>
        <p:blipFill>
          <a:blip r:embed="rId2"/>
          <a:stretch>
            <a:fillRect/>
          </a:stretch>
        </p:blipFill>
        <p:spPr>
          <a:xfrm>
            <a:off x="574233" y="2142644"/>
            <a:ext cx="2976507" cy="3546136"/>
          </a:xfrm>
          <a:prstGeom prst="rect">
            <a:avLst/>
          </a:prstGeom>
        </p:spPr>
      </p:pic>
      <p:sp>
        <p:nvSpPr>
          <p:cNvPr id="5" name="TextBox 4"/>
          <p:cNvSpPr txBox="1"/>
          <p:nvPr/>
        </p:nvSpPr>
        <p:spPr>
          <a:xfrm>
            <a:off x="34637" y="1690255"/>
            <a:ext cx="5208477" cy="369332"/>
          </a:xfrm>
          <a:prstGeom prst="rect">
            <a:avLst/>
          </a:prstGeom>
          <a:noFill/>
        </p:spPr>
        <p:txBody>
          <a:bodyPr wrap="none" rtlCol="0">
            <a:spAutoFit/>
          </a:bodyPr>
          <a:lstStyle/>
          <a:p>
            <a:r>
              <a:rPr lang="en-US" dirty="0" smtClean="0"/>
              <a:t>Hypothetical 2D Stacked </a:t>
            </a:r>
            <a:r>
              <a:rPr lang="en-US" dirty="0"/>
              <a:t>C</a:t>
            </a:r>
            <a:r>
              <a:rPr lang="en-US" dirty="0" smtClean="0"/>
              <a:t>rystal Heterostructure</a:t>
            </a:r>
            <a:endParaRPr lang="en-US" dirty="0"/>
          </a:p>
        </p:txBody>
      </p:sp>
      <p:sp>
        <p:nvSpPr>
          <p:cNvPr id="6" name="Rectangle 5"/>
          <p:cNvSpPr/>
          <p:nvPr/>
        </p:nvSpPr>
        <p:spPr>
          <a:xfrm>
            <a:off x="457200" y="6105409"/>
            <a:ext cx="8285018" cy="553357"/>
          </a:xfrm>
          <a:prstGeom prst="rect">
            <a:avLst/>
          </a:prstGeom>
        </p:spPr>
        <p:txBody>
          <a:bodyPr wrap="square">
            <a:spAutoFit/>
          </a:bodyPr>
          <a:lstStyle/>
          <a:p>
            <a:pPr>
              <a:lnSpc>
                <a:spcPct val="107000"/>
              </a:lnSpc>
            </a:pPr>
            <a:r>
              <a:rPr lang="en-US" sz="1400" b="1" dirty="0" smtClean="0">
                <a:ea typeface="Calibri" panose="020F0502020204030204" pitchFamily="34" charset="0"/>
                <a:cs typeface="Times-Bold"/>
              </a:rPr>
              <a:t>Ref. 3 Two-dimensional crystals-based</a:t>
            </a:r>
            <a:r>
              <a:rPr lang="en-US" sz="1400" b="1" dirty="0" smtClean="0">
                <a:ea typeface="Calibri" panose="020F0502020204030204" pitchFamily="34" charset="0"/>
                <a:cs typeface="Times New Roman" panose="02020603050405020304" pitchFamily="18" charset="0"/>
              </a:rPr>
              <a:t> </a:t>
            </a:r>
            <a:r>
              <a:rPr lang="en-US" sz="1400" b="1" dirty="0" smtClean="0">
                <a:ea typeface="Calibri" panose="020F0502020204030204" pitchFamily="34" charset="0"/>
                <a:cs typeface="Times-Bold"/>
              </a:rPr>
              <a:t>heterostructures</a:t>
            </a:r>
            <a:r>
              <a:rPr lang="en-US" sz="1400" b="1" dirty="0">
                <a:ea typeface="Calibri" panose="020F0502020204030204" pitchFamily="34" charset="0"/>
                <a:cs typeface="Times-Bold"/>
              </a:rPr>
              <a:t>: materials </a:t>
            </a:r>
            <a:r>
              <a:rPr lang="en-US" sz="1400" b="1" dirty="0" smtClean="0">
                <a:ea typeface="Calibri" panose="020F0502020204030204" pitchFamily="34" charset="0"/>
                <a:cs typeface="Times-Bold"/>
              </a:rPr>
              <a:t>with</a:t>
            </a:r>
            <a:r>
              <a:rPr lang="en-US" sz="1400" b="1" dirty="0" smtClean="0">
                <a:ea typeface="Calibri" panose="020F0502020204030204" pitchFamily="34" charset="0"/>
                <a:cs typeface="Times New Roman" panose="02020603050405020304" pitchFamily="18" charset="0"/>
              </a:rPr>
              <a:t> </a:t>
            </a:r>
            <a:r>
              <a:rPr lang="en-US" sz="1400" b="1" dirty="0" smtClean="0">
                <a:ea typeface="Calibri" panose="020F0502020204030204" pitchFamily="34" charset="0"/>
                <a:cs typeface="Times-Bold"/>
              </a:rPr>
              <a:t>tailored properties</a:t>
            </a:r>
            <a:r>
              <a:rPr lang="en-US" sz="1400" b="1" dirty="0" smtClean="0">
                <a:ea typeface="Calibri" panose="020F0502020204030204" pitchFamily="34" charset="0"/>
                <a:cs typeface="Times New Roman" panose="02020603050405020304" pitchFamily="18" charset="0"/>
              </a:rPr>
              <a:t>- </a:t>
            </a:r>
            <a:r>
              <a:rPr lang="en-US" sz="1400" b="1" dirty="0" smtClean="0">
                <a:ea typeface="Calibri" panose="020F0502020204030204" pitchFamily="34" charset="0"/>
                <a:cs typeface="Times-Bold"/>
              </a:rPr>
              <a:t>K. S. </a:t>
            </a:r>
            <a:r>
              <a:rPr lang="en-US" sz="1400" b="1" dirty="0" err="1" smtClean="0">
                <a:ea typeface="Calibri" panose="020F0502020204030204" pitchFamily="34" charset="0"/>
                <a:cs typeface="Times-Bold"/>
              </a:rPr>
              <a:t>Novoselov</a:t>
            </a:r>
            <a:r>
              <a:rPr lang="en-US" sz="1400" b="1" dirty="0" smtClean="0">
                <a:ea typeface="Calibri" panose="020F0502020204030204" pitchFamily="34" charset="0"/>
                <a:cs typeface="Times-Roman"/>
              </a:rPr>
              <a:t> </a:t>
            </a:r>
            <a:r>
              <a:rPr lang="en-US" sz="1400" b="1" dirty="0">
                <a:ea typeface="Calibri" panose="020F0502020204030204" pitchFamily="34" charset="0"/>
                <a:cs typeface="Times-Bold"/>
              </a:rPr>
              <a:t>and </a:t>
            </a:r>
            <a:r>
              <a:rPr lang="en-US" sz="1400" b="1" dirty="0" smtClean="0">
                <a:ea typeface="Calibri" panose="020F0502020204030204" pitchFamily="34" charset="0"/>
                <a:cs typeface="Times-Bold"/>
              </a:rPr>
              <a:t>A .H. </a:t>
            </a:r>
            <a:r>
              <a:rPr lang="en-US" sz="1400" b="1" dirty="0">
                <a:ea typeface="Calibri" panose="020F0502020204030204" pitchFamily="34" charset="0"/>
                <a:cs typeface="Times-Bold"/>
              </a:rPr>
              <a:t>Castro </a:t>
            </a:r>
            <a:r>
              <a:rPr lang="en-US" sz="1400" b="1" dirty="0" err="1" smtClean="0">
                <a:ea typeface="Calibri" panose="020F0502020204030204" pitchFamily="34" charset="0"/>
                <a:cs typeface="Times-Bold"/>
              </a:rPr>
              <a:t>Neto</a:t>
            </a:r>
            <a:r>
              <a:rPr lang="en-US" sz="1400" b="1" dirty="0" smtClean="0">
                <a:ea typeface="Calibri" panose="020F0502020204030204" pitchFamily="34" charset="0"/>
                <a:cs typeface="Times-Bold"/>
              </a:rPr>
              <a:t>, 2012</a:t>
            </a:r>
          </a:p>
        </p:txBody>
      </p:sp>
      <p:sp>
        <p:nvSpPr>
          <p:cNvPr id="7" name="TextBox 6"/>
          <p:cNvSpPr txBox="1"/>
          <p:nvPr/>
        </p:nvSpPr>
        <p:spPr>
          <a:xfrm>
            <a:off x="5410200" y="1690255"/>
            <a:ext cx="3332018" cy="369332"/>
          </a:xfrm>
          <a:prstGeom prst="rect">
            <a:avLst/>
          </a:prstGeom>
          <a:noFill/>
        </p:spPr>
        <p:txBody>
          <a:bodyPr wrap="square" rtlCol="0">
            <a:spAutoFit/>
          </a:bodyPr>
          <a:lstStyle/>
          <a:p>
            <a:r>
              <a:rPr lang="en-US" dirty="0" err="1" smtClean="0"/>
              <a:t>Inplane</a:t>
            </a:r>
            <a:r>
              <a:rPr lang="en-US" dirty="0" smtClean="0"/>
              <a:t> Heterostructure layout</a:t>
            </a:r>
            <a:endParaRPr lang="en-US" dirty="0"/>
          </a:p>
        </p:txBody>
      </p:sp>
      <p:grpSp>
        <p:nvGrpSpPr>
          <p:cNvPr id="367" name="Group 366"/>
          <p:cNvGrpSpPr/>
          <p:nvPr/>
        </p:nvGrpSpPr>
        <p:grpSpPr>
          <a:xfrm>
            <a:off x="4141322" y="2701017"/>
            <a:ext cx="4820848" cy="491451"/>
            <a:chOff x="2983693" y="2362645"/>
            <a:chExt cx="4820848" cy="491451"/>
          </a:xfrm>
        </p:grpSpPr>
        <p:grpSp>
          <p:nvGrpSpPr>
            <p:cNvPr id="368" name="Group 367"/>
            <p:cNvGrpSpPr/>
            <p:nvPr/>
          </p:nvGrpSpPr>
          <p:grpSpPr>
            <a:xfrm>
              <a:off x="2983693" y="2362645"/>
              <a:ext cx="2541377" cy="491451"/>
              <a:chOff x="2987824" y="2399744"/>
              <a:chExt cx="2541377" cy="491451"/>
            </a:xfrm>
          </p:grpSpPr>
          <p:sp>
            <p:nvSpPr>
              <p:cNvPr id="460" name="Rectangle 459"/>
              <p:cNvSpPr/>
              <p:nvPr/>
            </p:nvSpPr>
            <p:spPr>
              <a:xfrm>
                <a:off x="2987824" y="2399744"/>
                <a:ext cx="2541377" cy="491451"/>
              </a:xfrm>
              <a:prstGeom prst="rect">
                <a:avLst/>
              </a:prstGeom>
              <a:solidFill>
                <a:srgbClr val="1F497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461" name="Group 460"/>
              <p:cNvGrpSpPr/>
              <p:nvPr/>
            </p:nvGrpSpPr>
            <p:grpSpPr>
              <a:xfrm>
                <a:off x="3038573" y="2420888"/>
                <a:ext cx="2397523" cy="421379"/>
                <a:chOff x="2862841" y="2708920"/>
                <a:chExt cx="2397523" cy="421379"/>
              </a:xfrm>
            </p:grpSpPr>
            <p:sp>
              <p:nvSpPr>
                <p:cNvPr id="462" name="Can 461"/>
                <p:cNvSpPr/>
                <p:nvPr/>
              </p:nvSpPr>
              <p:spPr>
                <a:xfrm rot="3148723">
                  <a:off x="3862496" y="2831799"/>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63" name="Can 462"/>
                <p:cNvSpPr/>
                <p:nvPr/>
              </p:nvSpPr>
              <p:spPr>
                <a:xfrm rot="3147936">
                  <a:off x="3916925" y="2788926"/>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64" name="Can 463"/>
                <p:cNvSpPr/>
                <p:nvPr/>
              </p:nvSpPr>
              <p:spPr>
                <a:xfrm rot="7731231">
                  <a:off x="3865419" y="2938978"/>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65" name="Can 464"/>
                <p:cNvSpPr/>
                <p:nvPr/>
              </p:nvSpPr>
              <p:spPr>
                <a:xfrm rot="7730444">
                  <a:off x="3921439" y="2983556"/>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66" name="Can 465"/>
                <p:cNvSpPr/>
                <p:nvPr/>
              </p:nvSpPr>
              <p:spPr>
                <a:xfrm rot="3148723">
                  <a:off x="3273903" y="2826407"/>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67" name="Can 466"/>
                <p:cNvSpPr/>
                <p:nvPr/>
              </p:nvSpPr>
              <p:spPr>
                <a:xfrm rot="3147936">
                  <a:off x="3328332" y="2783534"/>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68" name="Can 467"/>
                <p:cNvSpPr/>
                <p:nvPr/>
              </p:nvSpPr>
              <p:spPr>
                <a:xfrm rot="7731231">
                  <a:off x="3276827" y="2933587"/>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69" name="Can 468"/>
                <p:cNvSpPr/>
                <p:nvPr/>
              </p:nvSpPr>
              <p:spPr>
                <a:xfrm rot="7730444">
                  <a:off x="3332847" y="2978164"/>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0" name="Can 469"/>
                <p:cNvSpPr/>
                <p:nvPr/>
              </p:nvSpPr>
              <p:spPr>
                <a:xfrm rot="3148723">
                  <a:off x="2976885" y="2824697"/>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1" name="Can 470"/>
                <p:cNvSpPr/>
                <p:nvPr/>
              </p:nvSpPr>
              <p:spPr>
                <a:xfrm rot="3147936">
                  <a:off x="3031314" y="2781825"/>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2" name="Can 471"/>
                <p:cNvSpPr/>
                <p:nvPr/>
              </p:nvSpPr>
              <p:spPr>
                <a:xfrm rot="7731231">
                  <a:off x="2979807" y="2931877"/>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3" name="Can 472"/>
                <p:cNvSpPr/>
                <p:nvPr/>
              </p:nvSpPr>
              <p:spPr>
                <a:xfrm rot="7730444">
                  <a:off x="3035828" y="2976454"/>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4" name="Can 473"/>
                <p:cNvSpPr/>
                <p:nvPr/>
              </p:nvSpPr>
              <p:spPr>
                <a:xfrm rot="3148723">
                  <a:off x="3572857" y="2827134"/>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5" name="Can 474"/>
                <p:cNvSpPr/>
                <p:nvPr/>
              </p:nvSpPr>
              <p:spPr>
                <a:xfrm rot="3147936">
                  <a:off x="3627286" y="2784261"/>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6" name="Can 475"/>
                <p:cNvSpPr/>
                <p:nvPr/>
              </p:nvSpPr>
              <p:spPr>
                <a:xfrm rot="7731231">
                  <a:off x="3575780" y="2934314"/>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7" name="Can 476"/>
                <p:cNvSpPr/>
                <p:nvPr/>
              </p:nvSpPr>
              <p:spPr>
                <a:xfrm rot="7730444">
                  <a:off x="3631801" y="2978891"/>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8" name="Can 477"/>
                <p:cNvSpPr/>
                <p:nvPr/>
              </p:nvSpPr>
              <p:spPr>
                <a:xfrm rot="12845805">
                  <a:off x="3167687" y="2935810"/>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79" name="Can 478"/>
                <p:cNvSpPr/>
                <p:nvPr/>
              </p:nvSpPr>
              <p:spPr>
                <a:xfrm rot="12845018">
                  <a:off x="3134385" y="2985017"/>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0" name="Can 479"/>
                <p:cNvSpPr/>
                <p:nvPr/>
              </p:nvSpPr>
              <p:spPr>
                <a:xfrm rot="19535698">
                  <a:off x="3165383" y="2820828"/>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1" name="Can 480"/>
                <p:cNvSpPr/>
                <p:nvPr/>
              </p:nvSpPr>
              <p:spPr>
                <a:xfrm rot="19534911">
                  <a:off x="3131804" y="2771809"/>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2" name="Can 481"/>
                <p:cNvSpPr/>
                <p:nvPr/>
              </p:nvSpPr>
              <p:spPr>
                <a:xfrm rot="12845805">
                  <a:off x="3464651" y="2936227"/>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3" name="Can 482"/>
                <p:cNvSpPr/>
                <p:nvPr/>
              </p:nvSpPr>
              <p:spPr>
                <a:xfrm rot="12845018">
                  <a:off x="3431349" y="2985434"/>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4" name="Can 483"/>
                <p:cNvSpPr/>
                <p:nvPr/>
              </p:nvSpPr>
              <p:spPr>
                <a:xfrm rot="19535698">
                  <a:off x="3462347" y="2821245"/>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5" name="Can 484"/>
                <p:cNvSpPr/>
                <p:nvPr/>
              </p:nvSpPr>
              <p:spPr>
                <a:xfrm rot="19534911">
                  <a:off x="3428768" y="2772227"/>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6" name="Can 485"/>
                <p:cNvSpPr/>
                <p:nvPr/>
              </p:nvSpPr>
              <p:spPr>
                <a:xfrm rot="12845805">
                  <a:off x="3764489" y="2937445"/>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7" name="Can 486"/>
                <p:cNvSpPr/>
                <p:nvPr/>
              </p:nvSpPr>
              <p:spPr>
                <a:xfrm rot="12845018">
                  <a:off x="3731186" y="2986652"/>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8" name="Can 487"/>
                <p:cNvSpPr/>
                <p:nvPr/>
              </p:nvSpPr>
              <p:spPr>
                <a:xfrm rot="19535698">
                  <a:off x="3762184" y="2822463"/>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89" name="Can 488"/>
                <p:cNvSpPr/>
                <p:nvPr/>
              </p:nvSpPr>
              <p:spPr>
                <a:xfrm rot="19534911">
                  <a:off x="3728605" y="2773445"/>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0" name="Oval 489"/>
                <p:cNvSpPr/>
                <p:nvPr/>
              </p:nvSpPr>
              <p:spPr>
                <a:xfrm>
                  <a:off x="3056990" y="2711426"/>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1" name="Oval 490"/>
                <p:cNvSpPr/>
                <p:nvPr/>
              </p:nvSpPr>
              <p:spPr>
                <a:xfrm>
                  <a:off x="3058456" y="3018161"/>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2" name="Oval 491"/>
                <p:cNvSpPr/>
                <p:nvPr/>
              </p:nvSpPr>
              <p:spPr>
                <a:xfrm>
                  <a:off x="3353954" y="2711843"/>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3" name="Oval 492"/>
                <p:cNvSpPr/>
                <p:nvPr/>
              </p:nvSpPr>
              <p:spPr>
                <a:xfrm>
                  <a:off x="3355420" y="3018578"/>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4" name="Oval 493"/>
                <p:cNvSpPr/>
                <p:nvPr/>
              </p:nvSpPr>
              <p:spPr>
                <a:xfrm>
                  <a:off x="3653791" y="2713061"/>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5" name="Oval 494"/>
                <p:cNvSpPr/>
                <p:nvPr/>
              </p:nvSpPr>
              <p:spPr>
                <a:xfrm>
                  <a:off x="3655258" y="3019796"/>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6" name="Oval 495"/>
                <p:cNvSpPr/>
                <p:nvPr/>
              </p:nvSpPr>
              <p:spPr>
                <a:xfrm>
                  <a:off x="3160632" y="2861564"/>
                  <a:ext cx="110503" cy="110503"/>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7" name="Oval 496"/>
                <p:cNvSpPr/>
                <p:nvPr/>
              </p:nvSpPr>
              <p:spPr>
                <a:xfrm>
                  <a:off x="3457596" y="2861981"/>
                  <a:ext cx="110503" cy="110503"/>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8" name="Oval 497"/>
                <p:cNvSpPr/>
                <p:nvPr/>
              </p:nvSpPr>
              <p:spPr>
                <a:xfrm>
                  <a:off x="3757433" y="2863200"/>
                  <a:ext cx="110503" cy="110503"/>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99" name="Oval 498"/>
                <p:cNvSpPr/>
                <p:nvPr/>
              </p:nvSpPr>
              <p:spPr>
                <a:xfrm>
                  <a:off x="2862841" y="2861981"/>
                  <a:ext cx="110503" cy="110503"/>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0" name="Can 499"/>
                <p:cNvSpPr/>
                <p:nvPr/>
              </p:nvSpPr>
              <p:spPr>
                <a:xfrm rot="3148723">
                  <a:off x="5069737" y="2831799"/>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1" name="Can 500"/>
                <p:cNvSpPr/>
                <p:nvPr/>
              </p:nvSpPr>
              <p:spPr>
                <a:xfrm rot="3147936">
                  <a:off x="5124166" y="2788926"/>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2" name="Can 501"/>
                <p:cNvSpPr/>
                <p:nvPr/>
              </p:nvSpPr>
              <p:spPr>
                <a:xfrm rot="7731231">
                  <a:off x="5072660" y="2938978"/>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3" name="Can 502"/>
                <p:cNvSpPr/>
                <p:nvPr/>
              </p:nvSpPr>
              <p:spPr>
                <a:xfrm rot="7730444">
                  <a:off x="5128680" y="2983556"/>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4" name="Can 503"/>
                <p:cNvSpPr/>
                <p:nvPr/>
              </p:nvSpPr>
              <p:spPr>
                <a:xfrm rot="3148723">
                  <a:off x="4481144" y="2826407"/>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5" name="Can 504"/>
                <p:cNvSpPr/>
                <p:nvPr/>
              </p:nvSpPr>
              <p:spPr>
                <a:xfrm rot="3147936">
                  <a:off x="4535573" y="2783534"/>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6" name="Can 505"/>
                <p:cNvSpPr/>
                <p:nvPr/>
              </p:nvSpPr>
              <p:spPr>
                <a:xfrm rot="7731231">
                  <a:off x="4484068" y="2933587"/>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7" name="Can 506"/>
                <p:cNvSpPr/>
                <p:nvPr/>
              </p:nvSpPr>
              <p:spPr>
                <a:xfrm rot="7730444">
                  <a:off x="4540088" y="2978164"/>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8" name="Can 507"/>
                <p:cNvSpPr/>
                <p:nvPr/>
              </p:nvSpPr>
              <p:spPr>
                <a:xfrm rot="3148723">
                  <a:off x="4184126" y="2824697"/>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09" name="Can 508"/>
                <p:cNvSpPr/>
                <p:nvPr/>
              </p:nvSpPr>
              <p:spPr>
                <a:xfrm rot="3147936">
                  <a:off x="4238555" y="2781825"/>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0" name="Can 509"/>
                <p:cNvSpPr/>
                <p:nvPr/>
              </p:nvSpPr>
              <p:spPr>
                <a:xfrm rot="7731231">
                  <a:off x="4187048" y="2931877"/>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1" name="Can 510"/>
                <p:cNvSpPr/>
                <p:nvPr/>
              </p:nvSpPr>
              <p:spPr>
                <a:xfrm rot="7730444">
                  <a:off x="4243069" y="2976454"/>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2" name="Can 511"/>
                <p:cNvSpPr/>
                <p:nvPr/>
              </p:nvSpPr>
              <p:spPr>
                <a:xfrm rot="3148723">
                  <a:off x="4780098" y="2827134"/>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3" name="Can 512"/>
                <p:cNvSpPr/>
                <p:nvPr/>
              </p:nvSpPr>
              <p:spPr>
                <a:xfrm rot="3147936">
                  <a:off x="4834527" y="2784261"/>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4" name="Can 513"/>
                <p:cNvSpPr/>
                <p:nvPr/>
              </p:nvSpPr>
              <p:spPr>
                <a:xfrm rot="7731231">
                  <a:off x="4783021" y="2934314"/>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5" name="Can 514"/>
                <p:cNvSpPr/>
                <p:nvPr/>
              </p:nvSpPr>
              <p:spPr>
                <a:xfrm rot="7730444">
                  <a:off x="4839042" y="2978891"/>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6" name="Can 515"/>
                <p:cNvSpPr/>
                <p:nvPr/>
              </p:nvSpPr>
              <p:spPr>
                <a:xfrm rot="12845805">
                  <a:off x="4374928" y="2935810"/>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7" name="Can 516"/>
                <p:cNvSpPr/>
                <p:nvPr/>
              </p:nvSpPr>
              <p:spPr>
                <a:xfrm rot="12845018">
                  <a:off x="4341626" y="2985017"/>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8" name="Can 517"/>
                <p:cNvSpPr/>
                <p:nvPr/>
              </p:nvSpPr>
              <p:spPr>
                <a:xfrm rot="19535698">
                  <a:off x="4372624" y="2820828"/>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19" name="Can 518"/>
                <p:cNvSpPr/>
                <p:nvPr/>
              </p:nvSpPr>
              <p:spPr>
                <a:xfrm rot="19534911">
                  <a:off x="4339045" y="2771809"/>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0" name="Can 519"/>
                <p:cNvSpPr/>
                <p:nvPr/>
              </p:nvSpPr>
              <p:spPr>
                <a:xfrm rot="12845805">
                  <a:off x="4671892" y="2936227"/>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1" name="Can 520"/>
                <p:cNvSpPr/>
                <p:nvPr/>
              </p:nvSpPr>
              <p:spPr>
                <a:xfrm rot="12845018">
                  <a:off x="4638590" y="2985434"/>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2" name="Can 521"/>
                <p:cNvSpPr/>
                <p:nvPr/>
              </p:nvSpPr>
              <p:spPr>
                <a:xfrm rot="19535698">
                  <a:off x="4669588" y="2821245"/>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3" name="Can 522"/>
                <p:cNvSpPr/>
                <p:nvPr/>
              </p:nvSpPr>
              <p:spPr>
                <a:xfrm rot="19534911">
                  <a:off x="4636009" y="2772227"/>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4" name="Can 523"/>
                <p:cNvSpPr/>
                <p:nvPr/>
              </p:nvSpPr>
              <p:spPr>
                <a:xfrm rot="12845805">
                  <a:off x="4971730" y="2937445"/>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5" name="Can 524"/>
                <p:cNvSpPr/>
                <p:nvPr/>
              </p:nvSpPr>
              <p:spPr>
                <a:xfrm rot="12845018">
                  <a:off x="4938427" y="2986652"/>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6" name="Can 525"/>
                <p:cNvSpPr/>
                <p:nvPr/>
              </p:nvSpPr>
              <p:spPr>
                <a:xfrm rot="19535698">
                  <a:off x="4969425" y="2822463"/>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7" name="Can 526"/>
                <p:cNvSpPr/>
                <p:nvPr/>
              </p:nvSpPr>
              <p:spPr>
                <a:xfrm rot="19534911">
                  <a:off x="4935846" y="2773445"/>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8" name="Can 527"/>
                <p:cNvSpPr/>
                <p:nvPr/>
              </p:nvSpPr>
              <p:spPr>
                <a:xfrm rot="12845805">
                  <a:off x="4076599" y="2934059"/>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29" name="Can 528"/>
                <p:cNvSpPr/>
                <p:nvPr/>
              </p:nvSpPr>
              <p:spPr>
                <a:xfrm rot="12845018">
                  <a:off x="4043296" y="2983266"/>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0" name="Can 529"/>
                <p:cNvSpPr/>
                <p:nvPr/>
              </p:nvSpPr>
              <p:spPr>
                <a:xfrm rot="19535698">
                  <a:off x="4074295" y="2819077"/>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1" name="Can 530"/>
                <p:cNvSpPr/>
                <p:nvPr/>
              </p:nvSpPr>
              <p:spPr>
                <a:xfrm rot="19534911">
                  <a:off x="4040715" y="2770058"/>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2" name="Oval 531"/>
                <p:cNvSpPr/>
                <p:nvPr/>
              </p:nvSpPr>
              <p:spPr>
                <a:xfrm>
                  <a:off x="4264231" y="2711426"/>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3" name="Oval 532"/>
                <p:cNvSpPr/>
                <p:nvPr/>
              </p:nvSpPr>
              <p:spPr>
                <a:xfrm>
                  <a:off x="4265697" y="3018161"/>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4" name="Oval 533"/>
                <p:cNvSpPr/>
                <p:nvPr/>
              </p:nvSpPr>
              <p:spPr>
                <a:xfrm>
                  <a:off x="4561195" y="2711843"/>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5" name="Oval 534"/>
                <p:cNvSpPr/>
                <p:nvPr/>
              </p:nvSpPr>
              <p:spPr>
                <a:xfrm>
                  <a:off x="4562661" y="3018578"/>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6" name="Oval 535"/>
                <p:cNvSpPr/>
                <p:nvPr/>
              </p:nvSpPr>
              <p:spPr>
                <a:xfrm>
                  <a:off x="4861032" y="2713061"/>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7" name="Oval 536"/>
                <p:cNvSpPr/>
                <p:nvPr/>
              </p:nvSpPr>
              <p:spPr>
                <a:xfrm>
                  <a:off x="4862499" y="3019796"/>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8" name="Oval 537"/>
                <p:cNvSpPr/>
                <p:nvPr/>
              </p:nvSpPr>
              <p:spPr>
                <a:xfrm>
                  <a:off x="4367873" y="2861564"/>
                  <a:ext cx="110503" cy="110503"/>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39" name="Oval 538"/>
                <p:cNvSpPr/>
                <p:nvPr/>
              </p:nvSpPr>
              <p:spPr>
                <a:xfrm>
                  <a:off x="4664837" y="2861981"/>
                  <a:ext cx="110503" cy="110503"/>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40" name="Oval 539"/>
                <p:cNvSpPr/>
                <p:nvPr/>
              </p:nvSpPr>
              <p:spPr>
                <a:xfrm>
                  <a:off x="4964674" y="2863200"/>
                  <a:ext cx="110503" cy="110503"/>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41" name="Oval 540"/>
                <p:cNvSpPr/>
                <p:nvPr/>
              </p:nvSpPr>
              <p:spPr>
                <a:xfrm>
                  <a:off x="4070082" y="2861981"/>
                  <a:ext cx="110503" cy="110503"/>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42" name="Oval 541"/>
                <p:cNvSpPr/>
                <p:nvPr/>
              </p:nvSpPr>
              <p:spPr>
                <a:xfrm>
                  <a:off x="5148395" y="2708920"/>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43" name="Oval 542"/>
                <p:cNvSpPr/>
                <p:nvPr/>
              </p:nvSpPr>
              <p:spPr>
                <a:xfrm>
                  <a:off x="5149861" y="3015655"/>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44" name="Oval 543"/>
                <p:cNvSpPr/>
                <p:nvPr/>
              </p:nvSpPr>
              <p:spPr>
                <a:xfrm>
                  <a:off x="3941154" y="2708920"/>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45" name="Oval 544"/>
                <p:cNvSpPr/>
                <p:nvPr/>
              </p:nvSpPr>
              <p:spPr>
                <a:xfrm>
                  <a:off x="3942620" y="3015655"/>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sp>
          <p:nvSpPr>
            <p:cNvPr id="369" name="Rectangle 368"/>
            <p:cNvSpPr/>
            <p:nvPr/>
          </p:nvSpPr>
          <p:spPr>
            <a:xfrm>
              <a:off x="5512388" y="2376497"/>
              <a:ext cx="2292153" cy="475803"/>
            </a:xfrm>
            <a:prstGeom prst="rect">
              <a:avLst/>
            </a:prstGeom>
            <a:solidFill>
              <a:srgbClr val="C0504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0" name="Can 369"/>
            <p:cNvSpPr/>
            <p:nvPr/>
          </p:nvSpPr>
          <p:spPr>
            <a:xfrm rot="3148723">
              <a:off x="7602219" y="2493492"/>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1" name="Can 370"/>
            <p:cNvSpPr/>
            <p:nvPr/>
          </p:nvSpPr>
          <p:spPr>
            <a:xfrm rot="3147936">
              <a:off x="7656648" y="2450620"/>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2" name="Can 371"/>
            <p:cNvSpPr/>
            <p:nvPr/>
          </p:nvSpPr>
          <p:spPr>
            <a:xfrm rot="7731231">
              <a:off x="7605142" y="2600672"/>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3" name="Can 372"/>
            <p:cNvSpPr/>
            <p:nvPr/>
          </p:nvSpPr>
          <p:spPr>
            <a:xfrm rot="7730444">
              <a:off x="7661162" y="2645249"/>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4" name="Can 373"/>
            <p:cNvSpPr/>
            <p:nvPr/>
          </p:nvSpPr>
          <p:spPr>
            <a:xfrm rot="12845805">
              <a:off x="7503381" y="2609170"/>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5" name="Can 374"/>
            <p:cNvSpPr/>
            <p:nvPr/>
          </p:nvSpPr>
          <p:spPr>
            <a:xfrm rot="12845018">
              <a:off x="7470078" y="2658378"/>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6" name="Can 375"/>
            <p:cNvSpPr/>
            <p:nvPr/>
          </p:nvSpPr>
          <p:spPr>
            <a:xfrm rot="19535698">
              <a:off x="7501077" y="2494189"/>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7" name="Can 376"/>
            <p:cNvSpPr/>
            <p:nvPr/>
          </p:nvSpPr>
          <p:spPr>
            <a:xfrm rot="19534911">
              <a:off x="7467497" y="2445170"/>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8" name="Oval 377"/>
            <p:cNvSpPr/>
            <p:nvPr/>
          </p:nvSpPr>
          <p:spPr>
            <a:xfrm>
              <a:off x="7497451" y="2531838"/>
              <a:ext cx="110503" cy="110503"/>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79" name="Oval 378"/>
            <p:cNvSpPr/>
            <p:nvPr/>
          </p:nvSpPr>
          <p:spPr>
            <a:xfrm>
              <a:off x="7660949" y="2385912"/>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0" name="Oval 379"/>
            <p:cNvSpPr/>
            <p:nvPr/>
          </p:nvSpPr>
          <p:spPr>
            <a:xfrm>
              <a:off x="7662416" y="2692647"/>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1" name="Can 380"/>
            <p:cNvSpPr/>
            <p:nvPr/>
          </p:nvSpPr>
          <p:spPr>
            <a:xfrm rot="3148723">
              <a:off x="7312256" y="2487548"/>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2" name="Can 381"/>
            <p:cNvSpPr/>
            <p:nvPr/>
          </p:nvSpPr>
          <p:spPr>
            <a:xfrm rot="3147936">
              <a:off x="7366685" y="2444675"/>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3" name="Can 382"/>
            <p:cNvSpPr/>
            <p:nvPr/>
          </p:nvSpPr>
          <p:spPr>
            <a:xfrm rot="7731231">
              <a:off x="7315179" y="2594728"/>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4" name="Can 383"/>
            <p:cNvSpPr/>
            <p:nvPr/>
          </p:nvSpPr>
          <p:spPr>
            <a:xfrm rot="7730444">
              <a:off x="7371200" y="2639305"/>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5" name="Can 384"/>
            <p:cNvSpPr/>
            <p:nvPr/>
          </p:nvSpPr>
          <p:spPr>
            <a:xfrm rot="12845805">
              <a:off x="7213418" y="2603226"/>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6" name="Can 385"/>
            <p:cNvSpPr/>
            <p:nvPr/>
          </p:nvSpPr>
          <p:spPr>
            <a:xfrm rot="12845018">
              <a:off x="7180116" y="2652433"/>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7" name="Can 386"/>
            <p:cNvSpPr/>
            <p:nvPr/>
          </p:nvSpPr>
          <p:spPr>
            <a:xfrm rot="19535698">
              <a:off x="7211114" y="2488244"/>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8" name="Can 387"/>
            <p:cNvSpPr/>
            <p:nvPr/>
          </p:nvSpPr>
          <p:spPr>
            <a:xfrm rot="19534911">
              <a:off x="7177534" y="2439226"/>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89" name="Oval 388"/>
            <p:cNvSpPr/>
            <p:nvPr/>
          </p:nvSpPr>
          <p:spPr>
            <a:xfrm>
              <a:off x="7207489" y="2525894"/>
              <a:ext cx="110503" cy="110503"/>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0" name="Oval 389"/>
            <p:cNvSpPr/>
            <p:nvPr/>
          </p:nvSpPr>
          <p:spPr>
            <a:xfrm>
              <a:off x="7370987" y="2379968"/>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1" name="Oval 390"/>
            <p:cNvSpPr/>
            <p:nvPr/>
          </p:nvSpPr>
          <p:spPr>
            <a:xfrm>
              <a:off x="7372453" y="2686702"/>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2" name="Can 391"/>
            <p:cNvSpPr/>
            <p:nvPr/>
          </p:nvSpPr>
          <p:spPr>
            <a:xfrm rot="3148723">
              <a:off x="7023209" y="2495574"/>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3" name="Can 392"/>
            <p:cNvSpPr/>
            <p:nvPr/>
          </p:nvSpPr>
          <p:spPr>
            <a:xfrm rot="3147936">
              <a:off x="7077638" y="2452702"/>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4" name="Can 393"/>
            <p:cNvSpPr/>
            <p:nvPr/>
          </p:nvSpPr>
          <p:spPr>
            <a:xfrm rot="7731231">
              <a:off x="7026132" y="2602754"/>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5" name="Can 394"/>
            <p:cNvSpPr/>
            <p:nvPr/>
          </p:nvSpPr>
          <p:spPr>
            <a:xfrm rot="7730444">
              <a:off x="7082153" y="2647331"/>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6" name="Can 395"/>
            <p:cNvSpPr/>
            <p:nvPr/>
          </p:nvSpPr>
          <p:spPr>
            <a:xfrm rot="3148723">
              <a:off x="6725786" y="2494857"/>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7" name="Can 396"/>
            <p:cNvSpPr/>
            <p:nvPr/>
          </p:nvSpPr>
          <p:spPr>
            <a:xfrm rot="3147936">
              <a:off x="6780215" y="2451985"/>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8" name="Can 397"/>
            <p:cNvSpPr/>
            <p:nvPr/>
          </p:nvSpPr>
          <p:spPr>
            <a:xfrm rot="7731231">
              <a:off x="6728709" y="2602037"/>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399" name="Can 398"/>
            <p:cNvSpPr/>
            <p:nvPr/>
          </p:nvSpPr>
          <p:spPr>
            <a:xfrm rot="7730444">
              <a:off x="6784730" y="2646614"/>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0" name="Can 399"/>
            <p:cNvSpPr/>
            <p:nvPr/>
          </p:nvSpPr>
          <p:spPr>
            <a:xfrm rot="12845805">
              <a:off x="6915995" y="2602509"/>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1" name="Can 400"/>
            <p:cNvSpPr/>
            <p:nvPr/>
          </p:nvSpPr>
          <p:spPr>
            <a:xfrm rot="12845018">
              <a:off x="6882693" y="2651717"/>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2" name="Can 401"/>
            <p:cNvSpPr/>
            <p:nvPr/>
          </p:nvSpPr>
          <p:spPr>
            <a:xfrm rot="19535698">
              <a:off x="6913691" y="2487528"/>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3" name="Can 402"/>
            <p:cNvSpPr/>
            <p:nvPr/>
          </p:nvSpPr>
          <p:spPr>
            <a:xfrm rot="19534911">
              <a:off x="6880111" y="2438509"/>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4" name="Can 403"/>
            <p:cNvSpPr/>
            <p:nvPr/>
          </p:nvSpPr>
          <p:spPr>
            <a:xfrm rot="12845805">
              <a:off x="6615768" y="2599571"/>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5" name="Can 404"/>
            <p:cNvSpPr/>
            <p:nvPr/>
          </p:nvSpPr>
          <p:spPr>
            <a:xfrm rot="12845018">
              <a:off x="6582466" y="2648779"/>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6" name="Can 405"/>
            <p:cNvSpPr/>
            <p:nvPr/>
          </p:nvSpPr>
          <p:spPr>
            <a:xfrm rot="19535698">
              <a:off x="6613464" y="2484590"/>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7" name="Can 406"/>
            <p:cNvSpPr/>
            <p:nvPr/>
          </p:nvSpPr>
          <p:spPr>
            <a:xfrm rot="19534911">
              <a:off x="6579884" y="2435571"/>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8" name="Oval 407"/>
            <p:cNvSpPr/>
            <p:nvPr/>
          </p:nvSpPr>
          <p:spPr>
            <a:xfrm>
              <a:off x="6804009" y="2374538"/>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09" name="Oval 408"/>
            <p:cNvSpPr/>
            <p:nvPr/>
          </p:nvSpPr>
          <p:spPr>
            <a:xfrm>
              <a:off x="6805476" y="2681273"/>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0" name="Oval 409"/>
            <p:cNvSpPr/>
            <p:nvPr/>
          </p:nvSpPr>
          <p:spPr>
            <a:xfrm>
              <a:off x="7103847" y="2375756"/>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1" name="Oval 410"/>
            <p:cNvSpPr/>
            <p:nvPr/>
          </p:nvSpPr>
          <p:spPr>
            <a:xfrm>
              <a:off x="7105313" y="2682491"/>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2" name="Oval 411"/>
            <p:cNvSpPr/>
            <p:nvPr/>
          </p:nvSpPr>
          <p:spPr>
            <a:xfrm>
              <a:off x="6610687" y="2524259"/>
              <a:ext cx="110503" cy="110503"/>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3" name="Oval 412"/>
            <p:cNvSpPr/>
            <p:nvPr/>
          </p:nvSpPr>
          <p:spPr>
            <a:xfrm>
              <a:off x="6907651" y="2524676"/>
              <a:ext cx="110503" cy="110503"/>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4" name="Can 413"/>
            <p:cNvSpPr/>
            <p:nvPr/>
          </p:nvSpPr>
          <p:spPr>
            <a:xfrm rot="3148723">
              <a:off x="6414327" y="2487541"/>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5" name="Can 414"/>
            <p:cNvSpPr/>
            <p:nvPr/>
          </p:nvSpPr>
          <p:spPr>
            <a:xfrm rot="3147936">
              <a:off x="6468756" y="2444669"/>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6" name="Can 415"/>
            <p:cNvSpPr/>
            <p:nvPr/>
          </p:nvSpPr>
          <p:spPr>
            <a:xfrm rot="7731231">
              <a:off x="6417250" y="2594721"/>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7" name="Can 416"/>
            <p:cNvSpPr/>
            <p:nvPr/>
          </p:nvSpPr>
          <p:spPr>
            <a:xfrm rot="7730444">
              <a:off x="6473271" y="2639298"/>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8" name="Can 417"/>
            <p:cNvSpPr/>
            <p:nvPr/>
          </p:nvSpPr>
          <p:spPr>
            <a:xfrm rot="3148723">
              <a:off x="6125280" y="2495567"/>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19" name="Can 418"/>
            <p:cNvSpPr/>
            <p:nvPr/>
          </p:nvSpPr>
          <p:spPr>
            <a:xfrm rot="3147936">
              <a:off x="6179709" y="2452695"/>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0" name="Can 419"/>
            <p:cNvSpPr/>
            <p:nvPr/>
          </p:nvSpPr>
          <p:spPr>
            <a:xfrm rot="7731231">
              <a:off x="6128203" y="2602748"/>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1" name="Can 420"/>
            <p:cNvSpPr/>
            <p:nvPr/>
          </p:nvSpPr>
          <p:spPr>
            <a:xfrm rot="7730444">
              <a:off x="6184224" y="2647325"/>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2" name="Can 421"/>
            <p:cNvSpPr/>
            <p:nvPr/>
          </p:nvSpPr>
          <p:spPr>
            <a:xfrm rot="12845805">
              <a:off x="6315489" y="2603220"/>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3" name="Can 422"/>
            <p:cNvSpPr/>
            <p:nvPr/>
          </p:nvSpPr>
          <p:spPr>
            <a:xfrm rot="12845018">
              <a:off x="6282187" y="2652427"/>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4" name="Can 423"/>
            <p:cNvSpPr/>
            <p:nvPr/>
          </p:nvSpPr>
          <p:spPr>
            <a:xfrm rot="19535698">
              <a:off x="6313185" y="2488238"/>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5" name="Can 424"/>
            <p:cNvSpPr/>
            <p:nvPr/>
          </p:nvSpPr>
          <p:spPr>
            <a:xfrm rot="19534911">
              <a:off x="6279605" y="2439219"/>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6" name="Can 425"/>
            <p:cNvSpPr/>
            <p:nvPr/>
          </p:nvSpPr>
          <p:spPr>
            <a:xfrm rot="3148723">
              <a:off x="5827857" y="2494850"/>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7" name="Can 426"/>
            <p:cNvSpPr/>
            <p:nvPr/>
          </p:nvSpPr>
          <p:spPr>
            <a:xfrm rot="3147936">
              <a:off x="5882286" y="2451978"/>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8" name="Can 427"/>
            <p:cNvSpPr/>
            <p:nvPr/>
          </p:nvSpPr>
          <p:spPr>
            <a:xfrm rot="7731231">
              <a:off x="5830780" y="2602031"/>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29" name="Can 428"/>
            <p:cNvSpPr/>
            <p:nvPr/>
          </p:nvSpPr>
          <p:spPr>
            <a:xfrm rot="7730444">
              <a:off x="5886801" y="2646608"/>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30" name="Can 429"/>
            <p:cNvSpPr/>
            <p:nvPr/>
          </p:nvSpPr>
          <p:spPr>
            <a:xfrm rot="12845805">
              <a:off x="6018066" y="2602502"/>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31" name="Can 430"/>
            <p:cNvSpPr/>
            <p:nvPr/>
          </p:nvSpPr>
          <p:spPr>
            <a:xfrm rot="12845018">
              <a:off x="5984764" y="2651710"/>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32" name="Can 431"/>
            <p:cNvSpPr/>
            <p:nvPr/>
          </p:nvSpPr>
          <p:spPr>
            <a:xfrm rot="19535698">
              <a:off x="6015762" y="2487521"/>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33" name="Can 432"/>
            <p:cNvSpPr/>
            <p:nvPr/>
          </p:nvSpPr>
          <p:spPr>
            <a:xfrm rot="19534911">
              <a:off x="5982182" y="2438502"/>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34" name="Can 433"/>
            <p:cNvSpPr/>
            <p:nvPr/>
          </p:nvSpPr>
          <p:spPr>
            <a:xfrm rot="3148723">
              <a:off x="5527630" y="2491913"/>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35" name="Can 434"/>
            <p:cNvSpPr/>
            <p:nvPr/>
          </p:nvSpPr>
          <p:spPr>
            <a:xfrm rot="3147936">
              <a:off x="5582059" y="2449040"/>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36" name="Can 435"/>
            <p:cNvSpPr/>
            <p:nvPr/>
          </p:nvSpPr>
          <p:spPr>
            <a:xfrm rot="7731231">
              <a:off x="5530553" y="2599093"/>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37" name="Can 436"/>
            <p:cNvSpPr/>
            <p:nvPr/>
          </p:nvSpPr>
          <p:spPr>
            <a:xfrm rot="7730444">
              <a:off x="5586574" y="2643670"/>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38" name="Can 437"/>
            <p:cNvSpPr/>
            <p:nvPr/>
          </p:nvSpPr>
          <p:spPr>
            <a:xfrm rot="12845805">
              <a:off x="5717839" y="2599565"/>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39" name="Can 438"/>
            <p:cNvSpPr/>
            <p:nvPr/>
          </p:nvSpPr>
          <p:spPr>
            <a:xfrm rot="12845018">
              <a:off x="5684537" y="2648772"/>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0" name="Can 439"/>
            <p:cNvSpPr/>
            <p:nvPr/>
          </p:nvSpPr>
          <p:spPr>
            <a:xfrm rot="19535698">
              <a:off x="5715535" y="2484583"/>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1" name="Can 440"/>
            <p:cNvSpPr/>
            <p:nvPr/>
          </p:nvSpPr>
          <p:spPr>
            <a:xfrm rot="19534911">
              <a:off x="5681955" y="2435564"/>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2" name="Can 441"/>
            <p:cNvSpPr/>
            <p:nvPr/>
          </p:nvSpPr>
          <p:spPr>
            <a:xfrm rot="12845805">
              <a:off x="5421484" y="2596746"/>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3" name="Can 442"/>
            <p:cNvSpPr/>
            <p:nvPr/>
          </p:nvSpPr>
          <p:spPr>
            <a:xfrm rot="12845018">
              <a:off x="5388182" y="2645954"/>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4" name="Can 443"/>
            <p:cNvSpPr/>
            <p:nvPr/>
          </p:nvSpPr>
          <p:spPr>
            <a:xfrm rot="19535698">
              <a:off x="5419180" y="2481765"/>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5" name="Can 444"/>
            <p:cNvSpPr/>
            <p:nvPr/>
          </p:nvSpPr>
          <p:spPr>
            <a:xfrm rot="19534911">
              <a:off x="5385600" y="2432746"/>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6" name="Oval 445"/>
            <p:cNvSpPr/>
            <p:nvPr/>
          </p:nvSpPr>
          <p:spPr>
            <a:xfrm>
              <a:off x="5609116" y="2374114"/>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7" name="Oval 446"/>
            <p:cNvSpPr/>
            <p:nvPr/>
          </p:nvSpPr>
          <p:spPr>
            <a:xfrm>
              <a:off x="5610583" y="2680849"/>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8" name="Oval 447"/>
            <p:cNvSpPr/>
            <p:nvPr/>
          </p:nvSpPr>
          <p:spPr>
            <a:xfrm>
              <a:off x="5906080" y="2374531"/>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49" name="Oval 448"/>
            <p:cNvSpPr/>
            <p:nvPr/>
          </p:nvSpPr>
          <p:spPr>
            <a:xfrm>
              <a:off x="5907547" y="2681266"/>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0" name="Oval 449"/>
            <p:cNvSpPr/>
            <p:nvPr/>
          </p:nvSpPr>
          <p:spPr>
            <a:xfrm>
              <a:off x="6205918" y="2375749"/>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1" name="Oval 450"/>
            <p:cNvSpPr/>
            <p:nvPr/>
          </p:nvSpPr>
          <p:spPr>
            <a:xfrm>
              <a:off x="6207384" y="2682484"/>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2" name="Oval 451"/>
            <p:cNvSpPr/>
            <p:nvPr/>
          </p:nvSpPr>
          <p:spPr>
            <a:xfrm>
              <a:off x="5311326" y="2374531"/>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3" name="Oval 452"/>
            <p:cNvSpPr/>
            <p:nvPr/>
          </p:nvSpPr>
          <p:spPr>
            <a:xfrm>
              <a:off x="5312792" y="2681266"/>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4" name="Oval 453"/>
            <p:cNvSpPr/>
            <p:nvPr/>
          </p:nvSpPr>
          <p:spPr>
            <a:xfrm>
              <a:off x="5712758" y="2524252"/>
              <a:ext cx="110503" cy="110503"/>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5" name="Oval 454"/>
            <p:cNvSpPr/>
            <p:nvPr/>
          </p:nvSpPr>
          <p:spPr>
            <a:xfrm>
              <a:off x="6009722" y="2524669"/>
              <a:ext cx="110503" cy="110503"/>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6" name="Oval 455"/>
            <p:cNvSpPr/>
            <p:nvPr/>
          </p:nvSpPr>
          <p:spPr>
            <a:xfrm>
              <a:off x="6309560" y="2525888"/>
              <a:ext cx="110503" cy="110503"/>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7" name="Oval 456"/>
            <p:cNvSpPr/>
            <p:nvPr/>
          </p:nvSpPr>
          <p:spPr>
            <a:xfrm>
              <a:off x="5414968" y="2524669"/>
              <a:ext cx="110503" cy="110503"/>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8" name="Oval 457"/>
            <p:cNvSpPr/>
            <p:nvPr/>
          </p:nvSpPr>
          <p:spPr>
            <a:xfrm>
              <a:off x="6490963" y="2374531"/>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59" name="Oval 458"/>
            <p:cNvSpPr/>
            <p:nvPr/>
          </p:nvSpPr>
          <p:spPr>
            <a:xfrm>
              <a:off x="6492430" y="2681266"/>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9428731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SYNTHESIS</a:t>
            </a:r>
            <a:endParaRPr lang="en-US" dirty="0"/>
          </a:p>
        </p:txBody>
      </p:sp>
      <p:sp>
        <p:nvSpPr>
          <p:cNvPr id="3" name="Content Placeholder 2"/>
          <p:cNvSpPr txBox="1">
            <a:spLocks/>
          </p:cNvSpPr>
          <p:nvPr/>
        </p:nvSpPr>
        <p:spPr>
          <a:xfrm>
            <a:off x="1202919" y="2011680"/>
            <a:ext cx="9784080" cy="4206240"/>
          </a:xfrm>
          <a:prstGeom prst="rect">
            <a:avLst/>
          </a:prstGeom>
        </p:spPr>
        <p:txBody>
          <a:bodyPr/>
          <a:lstStyle>
            <a:lvl1pPr marL="548640" indent="-411480" algn="l" rtl="0" eaLnBrk="1" latinLnBrk="0" hangingPunct="1">
              <a:spcBef>
                <a:spcPct val="20000"/>
              </a:spcBef>
              <a:buClr>
                <a:schemeClr val="tx1">
                  <a:shade val="95000"/>
                </a:schemeClr>
              </a:buClr>
              <a:buSzPct val="65000"/>
              <a:buFont typeface="Wingdings 2"/>
              <a:buChar char=""/>
              <a:defRPr kumimoji="0" sz="28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2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20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r>
              <a:rPr lang="en-US" dirty="0" smtClean="0"/>
              <a:t>Experimental Techniques</a:t>
            </a:r>
          </a:p>
          <a:p>
            <a:pPr lvl="1"/>
            <a:r>
              <a:rPr lang="en-US" dirty="0" smtClean="0"/>
              <a:t>Substrate Cleaning</a:t>
            </a:r>
          </a:p>
          <a:p>
            <a:pPr lvl="1"/>
            <a:r>
              <a:rPr lang="en-US" dirty="0" smtClean="0"/>
              <a:t>Thermal Evaporation</a:t>
            </a:r>
          </a:p>
          <a:p>
            <a:pPr lvl="1"/>
            <a:r>
              <a:rPr lang="en-US" dirty="0" smtClean="0"/>
              <a:t>Atmospheric Chemical Vapor Deposition (CVD)</a:t>
            </a:r>
          </a:p>
          <a:p>
            <a:pPr lvl="1"/>
            <a:r>
              <a:rPr lang="en-US" dirty="0" smtClean="0"/>
              <a:t>Spin Coating</a:t>
            </a:r>
          </a:p>
          <a:p>
            <a:pPr lvl="1"/>
            <a:r>
              <a:rPr lang="en-US" dirty="0" smtClean="0"/>
              <a:t>KOH Assisted Film Transfer</a:t>
            </a:r>
          </a:p>
          <a:p>
            <a:endParaRPr lang="en-US" dirty="0"/>
          </a:p>
        </p:txBody>
      </p:sp>
    </p:spTree>
    <p:extLst>
      <p:ext uri="{BB962C8B-B14F-4D97-AF65-F5344CB8AC3E}">
        <p14:creationId xmlns:p14="http://schemas.microsoft.com/office/powerpoint/2010/main" val="79466767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833</TotalTime>
  <Words>2908</Words>
  <Application>Microsoft Office PowerPoint</Application>
  <PresentationFormat>On-screen Show (4:3)</PresentationFormat>
  <Paragraphs>442</Paragraphs>
  <Slides>43</Slides>
  <Notes>13</Notes>
  <HiddenSlides>3</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43</vt:i4>
      </vt:variant>
    </vt:vector>
  </HeadingPairs>
  <TitlesOfParts>
    <vt:vector size="44" baseType="lpstr">
      <vt:lpstr>Apex</vt:lpstr>
      <vt:lpstr>Semiconductor Heterostructures of monolayer transition metal dichalcogenides</vt:lpstr>
      <vt:lpstr>Index</vt:lpstr>
      <vt:lpstr>Definitions</vt:lpstr>
      <vt:lpstr>Definitions</vt:lpstr>
      <vt:lpstr>Introduction - Materials</vt:lpstr>
      <vt:lpstr>Introduction – Band Gaps</vt:lpstr>
      <vt:lpstr>Introduction - Applications</vt:lpstr>
      <vt:lpstr>Introduction – Structure</vt:lpstr>
      <vt:lpstr>SYNTHESIS</vt:lpstr>
      <vt:lpstr>Synthesis – Substrate Cleaning</vt:lpstr>
      <vt:lpstr>Synthesis – Thermal Evaporation</vt:lpstr>
      <vt:lpstr>Synthesis - CVD</vt:lpstr>
      <vt:lpstr>Synthesis – Different Processes</vt:lpstr>
      <vt:lpstr>Synthesis – Different Processes</vt:lpstr>
      <vt:lpstr>Synthesis – Spin Coating</vt:lpstr>
      <vt:lpstr>Synthesis - KOH Assisted Film Transfer</vt:lpstr>
      <vt:lpstr>Synthesis – Different Processes</vt:lpstr>
      <vt:lpstr>Synthesis – Different Processes</vt:lpstr>
      <vt:lpstr>Data Analysis</vt:lpstr>
      <vt:lpstr>Analysis – Optical Microscope</vt:lpstr>
      <vt:lpstr>Analysis – Raman</vt:lpstr>
      <vt:lpstr>Analysis - Raman</vt:lpstr>
      <vt:lpstr>Analysis - Raman</vt:lpstr>
      <vt:lpstr>Analysis – Raman (Example)</vt:lpstr>
      <vt:lpstr>Analysis - Raman</vt:lpstr>
      <vt:lpstr>Analysis – Optical Absorption</vt:lpstr>
      <vt:lpstr>Analysis – Optical Absorption</vt:lpstr>
      <vt:lpstr>Analysis – Optical Absorption</vt:lpstr>
      <vt:lpstr>Analysis – Optical Absorption</vt:lpstr>
      <vt:lpstr>Analysis – Optical Absorption</vt:lpstr>
      <vt:lpstr>Analysis – Optical Absorption</vt:lpstr>
      <vt:lpstr>Analysis – Optical Absorption</vt:lpstr>
      <vt:lpstr>Analysis – Optical Absorption</vt:lpstr>
      <vt:lpstr>Analysis – Optical Absorption</vt:lpstr>
      <vt:lpstr>Analysis – Optical Absorption</vt:lpstr>
      <vt:lpstr>Lambda 950 schematics</vt:lpstr>
      <vt:lpstr>Analysis – Optical Absorption</vt:lpstr>
      <vt:lpstr>Analysis – Optical Absorption</vt:lpstr>
      <vt:lpstr>Analysis – Optical Absorption</vt:lpstr>
      <vt:lpstr>Experience</vt:lpstr>
      <vt:lpstr>REFERENCES</vt:lpstr>
      <vt:lpstr>REFERENCES</vt:lpstr>
      <vt:lpstr>Thank You</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Semiconductor Heterostructures of monolayer transition metal dichalcogenides</dc:title>
  <dc:creator>Jacob Townson</dc:creator>
  <cp:lastModifiedBy>Jacob Townson</cp:lastModifiedBy>
  <cp:revision>116</cp:revision>
  <dcterms:created xsi:type="dcterms:W3CDTF">2014-07-24T21:01:48Z</dcterms:created>
  <dcterms:modified xsi:type="dcterms:W3CDTF">2014-10-24T18:58:01Z</dcterms:modified>
</cp:coreProperties>
</file>